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71" r:id="rId2"/>
    <p:sldId id="2712" r:id="rId3"/>
    <p:sldId id="361" r:id="rId4"/>
    <p:sldId id="1003" r:id="rId5"/>
    <p:sldId id="2693" r:id="rId6"/>
    <p:sldId id="803" r:id="rId7"/>
    <p:sldId id="2705" r:id="rId8"/>
    <p:sldId id="2707" r:id="rId9"/>
    <p:sldId id="2706" r:id="rId10"/>
    <p:sldId id="2708" r:id="rId11"/>
    <p:sldId id="267" r:id="rId12"/>
    <p:sldId id="1098" r:id="rId13"/>
    <p:sldId id="3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a De Giorgi" initials="MDG" lastIdx="1" clrIdx="0">
    <p:extLst>
      <p:ext uri="{19B8F6BF-5375-455C-9EA6-DF929625EA0E}">
        <p15:presenceInfo xmlns:p15="http://schemas.microsoft.com/office/powerpoint/2012/main" userId="S::marina.degiorgi@geant.org::6a91c7ad-f824-4005-8c6e-460699cd9346" providerId="AD"/>
      </p:ext>
    </p:extLst>
  </p:cmAuthor>
  <p:cmAuthor id="2" name="Paul Hasleham" initials="PH" lastIdx="1" clrIdx="1">
    <p:extLst>
      <p:ext uri="{19B8F6BF-5375-455C-9EA6-DF929625EA0E}">
        <p15:presenceInfo xmlns:p15="http://schemas.microsoft.com/office/powerpoint/2012/main" userId="vue7nv8lUmvJnVoN18htNPcEISingpEqoE+wkukXTH0=" providerId="None"/>
      </p:ext>
    </p:extLst>
  </p:cmAuthor>
  <p:cmAuthor id="3" name="Leonardo Marino" initials="LM" lastIdx="2" clrIdx="2">
    <p:extLst>
      <p:ext uri="{19B8F6BF-5375-455C-9EA6-DF929625EA0E}">
        <p15:presenceInfo xmlns:p15="http://schemas.microsoft.com/office/powerpoint/2012/main" userId="85O0jWq4khe/e03UXpgSX/u+MVRG/EN6OCKD0xVaj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BF1"/>
    <a:srgbClr val="E8B202"/>
    <a:srgbClr val="F15B2B"/>
    <a:srgbClr val="2475BC"/>
    <a:srgbClr val="33A9E0"/>
    <a:srgbClr val="D43F6E"/>
    <a:srgbClr val="EC655A"/>
    <a:srgbClr val="F23221"/>
    <a:srgbClr val="CFD4E9"/>
    <a:srgbClr val="F08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87664" autoAdjust="0"/>
  </p:normalViewPr>
  <p:slideViewPr>
    <p:cSldViewPr snapToGrid="0">
      <p:cViewPr varScale="1">
        <p:scale>
          <a:sx n="38" d="100"/>
          <a:sy n="38" d="100"/>
        </p:scale>
        <p:origin x="68" y="416"/>
      </p:cViewPr>
      <p:guideLst/>
    </p:cSldViewPr>
  </p:slideViewPr>
  <p:outlineViewPr>
    <p:cViewPr>
      <p:scale>
        <a:sx n="33" d="100"/>
        <a:sy n="33" d="100"/>
      </p:scale>
      <p:origin x="0" y="-4406"/>
    </p:cViewPr>
  </p:outlineViewPr>
  <p:notesTextViewPr>
    <p:cViewPr>
      <p:scale>
        <a:sx n="110" d="100"/>
        <a:sy n="110" d="100"/>
      </p:scale>
      <p:origin x="0" y="0"/>
    </p:cViewPr>
  </p:notesTextViewPr>
  <p:notesViewPr>
    <p:cSldViewPr snapToGrid="0">
      <p:cViewPr varScale="1">
        <p:scale>
          <a:sx n="91" d="100"/>
          <a:sy n="91" d="100"/>
        </p:scale>
        <p:origin x="3326"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BF8A7-A5BE-4E73-B77C-81932150F4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4BF1FD2-BE82-4C22-80D1-C7DA1560E654}">
      <dgm:prSet custT="1"/>
      <dgm:spPr>
        <a:solidFill>
          <a:srgbClr val="4656A6"/>
        </a:solidFill>
        <a:ln>
          <a:noFill/>
        </a:ln>
        <a:effectLst>
          <a:outerShdw blurRad="50800" dist="38100" dir="2700000" algn="tl" rotWithShape="0">
            <a:prstClr val="black">
              <a:alpha val="40000"/>
            </a:prstClr>
          </a:outerShdw>
        </a:effectLst>
      </dgm:spPr>
      <dgm:t>
        <a:bodyPr/>
        <a:lstStyle/>
        <a:p>
          <a:r>
            <a:rPr lang="en-GB" sz="2000" b="1" dirty="0"/>
            <a:t>&gt;900 </a:t>
          </a:r>
          <a:r>
            <a:rPr lang="en-GB" sz="2000" b="0" dirty="0"/>
            <a:t>R&amp;E Institutions</a:t>
          </a:r>
          <a:endParaRPr lang="en-US" sz="2000" dirty="0"/>
        </a:p>
      </dgm:t>
    </dgm:pt>
    <dgm:pt modelId="{FF56A849-C3BA-4515-BE9F-D87D10E469F9}" type="parTrans" cxnId="{752ED2D6-237A-4E8E-B7DB-AC60E82FE375}">
      <dgm:prSet/>
      <dgm:spPr/>
      <dgm:t>
        <a:bodyPr/>
        <a:lstStyle/>
        <a:p>
          <a:endParaRPr lang="en-US" sz="2000"/>
        </a:p>
      </dgm:t>
    </dgm:pt>
    <dgm:pt modelId="{0E88E7BB-227C-47C7-8778-C142EEF04BA0}" type="sibTrans" cxnId="{752ED2D6-237A-4E8E-B7DB-AC60E82FE375}">
      <dgm:prSet/>
      <dgm:spPr/>
      <dgm:t>
        <a:bodyPr/>
        <a:lstStyle/>
        <a:p>
          <a:endParaRPr lang="en-US" sz="2000"/>
        </a:p>
      </dgm:t>
    </dgm:pt>
    <dgm:pt modelId="{5A9434E8-5ECF-4216-8273-0D1E8B8A849A}">
      <dgm:prSet custT="1"/>
      <dgm:spPr>
        <a:solidFill>
          <a:srgbClr val="00B050"/>
        </a:solidFill>
        <a:ln>
          <a:noFill/>
        </a:ln>
        <a:effectLst>
          <a:outerShdw blurRad="50800" dist="38100" dir="2700000" algn="tl" rotWithShape="0">
            <a:prstClr val="black">
              <a:alpha val="40000"/>
            </a:prstClr>
          </a:outerShdw>
        </a:effectLst>
      </dgm:spPr>
      <dgm:t>
        <a:bodyPr/>
        <a:lstStyle/>
        <a:p>
          <a:r>
            <a:rPr lang="en-GB" sz="2000" b="0" dirty="0"/>
            <a:t>In </a:t>
          </a:r>
          <a:r>
            <a:rPr lang="en-GB" sz="2000" b="1" dirty="0"/>
            <a:t>28 </a:t>
          </a:r>
          <a:r>
            <a:rPr lang="en-GB" sz="2000" b="0" dirty="0"/>
            <a:t>Countries</a:t>
          </a:r>
          <a:endParaRPr lang="en-US" sz="2000" b="0" dirty="0"/>
        </a:p>
      </dgm:t>
    </dgm:pt>
    <dgm:pt modelId="{6535C066-DFDF-4E32-B3EB-4FCD1859A187}" type="parTrans" cxnId="{42A9EDE3-4F5A-4333-8D2B-AB2D2368492E}">
      <dgm:prSet/>
      <dgm:spPr/>
      <dgm:t>
        <a:bodyPr/>
        <a:lstStyle/>
        <a:p>
          <a:endParaRPr lang="en-US" sz="2000"/>
        </a:p>
      </dgm:t>
    </dgm:pt>
    <dgm:pt modelId="{01BFAD6C-D642-4EB6-8A8A-01ED438B7DE4}" type="sibTrans" cxnId="{42A9EDE3-4F5A-4333-8D2B-AB2D2368492E}">
      <dgm:prSet/>
      <dgm:spPr/>
      <dgm:t>
        <a:bodyPr/>
        <a:lstStyle/>
        <a:p>
          <a:endParaRPr lang="en-US" sz="2000"/>
        </a:p>
      </dgm:t>
    </dgm:pt>
    <dgm:pt modelId="{C63AA7FF-42FE-499D-A179-0B9459B9F83C}">
      <dgm:prSet custT="1"/>
      <dgm:spPr>
        <a:solidFill>
          <a:schemeClr val="accent2"/>
        </a:solidFill>
        <a:ln>
          <a:noFill/>
        </a:ln>
        <a:effectLst>
          <a:outerShdw blurRad="50800" dist="38100" dir="2700000" algn="tl" rotWithShape="0">
            <a:prstClr val="black">
              <a:alpha val="40000"/>
            </a:prstClr>
          </a:outerShdw>
        </a:effectLst>
      </dgm:spPr>
      <dgm:t>
        <a:bodyPr/>
        <a:lstStyle/>
        <a:p>
          <a:pPr rtl="0"/>
          <a:r>
            <a:rPr lang="en-GB" sz="2000" b="1" dirty="0"/>
            <a:t>30% increase</a:t>
          </a:r>
          <a:br>
            <a:rPr lang="en-GB" sz="2000" b="1" dirty="0"/>
          </a:br>
          <a:r>
            <a:rPr lang="en-GB" sz="2000" b="0" dirty="0"/>
            <a:t>in consumption</a:t>
          </a:r>
          <a:r>
            <a:rPr lang="en-GB" sz="2000" b="1" dirty="0"/>
            <a:t> </a:t>
          </a:r>
          <a:r>
            <a:rPr lang="en-GB" sz="2000" b="0" dirty="0"/>
            <a:t>Year on Year</a:t>
          </a:r>
          <a:r>
            <a:rPr lang="en-GB" sz="2000" b="1" dirty="0"/>
            <a:t> </a:t>
          </a:r>
          <a:endParaRPr lang="en-US" sz="2000" dirty="0">
            <a:latin typeface="Calibri Light" panose="020F0302020204030204"/>
          </a:endParaRPr>
        </a:p>
      </dgm:t>
    </dgm:pt>
    <dgm:pt modelId="{2758FC06-5C7B-4D4F-9C9D-019FF00F8231}" type="parTrans" cxnId="{214473EC-43E5-4093-89F6-94D94B63B645}">
      <dgm:prSet/>
      <dgm:spPr/>
      <dgm:t>
        <a:bodyPr/>
        <a:lstStyle/>
        <a:p>
          <a:endParaRPr lang="en-US" sz="2000"/>
        </a:p>
      </dgm:t>
    </dgm:pt>
    <dgm:pt modelId="{B10EF43C-74C4-4A82-9EBA-39481111B07F}" type="sibTrans" cxnId="{214473EC-43E5-4093-89F6-94D94B63B645}">
      <dgm:prSet/>
      <dgm:spPr/>
      <dgm:t>
        <a:bodyPr/>
        <a:lstStyle/>
        <a:p>
          <a:endParaRPr lang="en-US" sz="2000"/>
        </a:p>
      </dgm:t>
    </dgm:pt>
    <dgm:pt modelId="{5FD5E55F-20A6-AC46-B971-0D91D8D89AD0}" type="pres">
      <dgm:prSet presAssocID="{528BF8A7-A5BE-4E73-B77C-81932150F46F}" presName="diagram" presStyleCnt="0">
        <dgm:presLayoutVars>
          <dgm:dir/>
          <dgm:resizeHandles val="exact"/>
        </dgm:presLayoutVars>
      </dgm:prSet>
      <dgm:spPr/>
    </dgm:pt>
    <dgm:pt modelId="{E557AEFE-B3A0-7F40-8967-587BE7F1B4AA}" type="pres">
      <dgm:prSet presAssocID="{44BF1FD2-BE82-4C22-80D1-C7DA1560E654}" presName="node" presStyleLbl="node1" presStyleIdx="0" presStyleCnt="3">
        <dgm:presLayoutVars>
          <dgm:bulletEnabled val="1"/>
        </dgm:presLayoutVars>
      </dgm:prSet>
      <dgm:spPr/>
    </dgm:pt>
    <dgm:pt modelId="{1087439E-5FA5-4D4A-BD96-4F140B1FC4D3}" type="pres">
      <dgm:prSet presAssocID="{0E88E7BB-227C-47C7-8778-C142EEF04BA0}" presName="sibTrans" presStyleCnt="0"/>
      <dgm:spPr/>
    </dgm:pt>
    <dgm:pt modelId="{110D7BDD-1C7F-1D41-BC79-FF95296AC324}" type="pres">
      <dgm:prSet presAssocID="{5A9434E8-5ECF-4216-8273-0D1E8B8A849A}" presName="node" presStyleLbl="node1" presStyleIdx="1" presStyleCnt="3">
        <dgm:presLayoutVars>
          <dgm:bulletEnabled val="1"/>
        </dgm:presLayoutVars>
      </dgm:prSet>
      <dgm:spPr/>
    </dgm:pt>
    <dgm:pt modelId="{1F8434A3-5F69-9D45-B11D-6C46311654D4}" type="pres">
      <dgm:prSet presAssocID="{01BFAD6C-D642-4EB6-8A8A-01ED438B7DE4}" presName="sibTrans" presStyleCnt="0"/>
      <dgm:spPr/>
    </dgm:pt>
    <dgm:pt modelId="{B43690C5-0F57-DA44-B798-39FCE818BFB4}" type="pres">
      <dgm:prSet presAssocID="{C63AA7FF-42FE-499D-A179-0B9459B9F83C}" presName="node" presStyleLbl="node1" presStyleIdx="2" presStyleCnt="3">
        <dgm:presLayoutVars>
          <dgm:bulletEnabled val="1"/>
        </dgm:presLayoutVars>
      </dgm:prSet>
      <dgm:spPr/>
    </dgm:pt>
  </dgm:ptLst>
  <dgm:cxnLst>
    <dgm:cxn modelId="{7A388850-C5FA-49E5-A3C9-34DB1485C0EC}" type="presOf" srcId="{44BF1FD2-BE82-4C22-80D1-C7DA1560E654}" destId="{E557AEFE-B3A0-7F40-8967-587BE7F1B4AA}" srcOrd="0" destOrd="0" presId="urn:microsoft.com/office/officeart/2005/8/layout/default"/>
    <dgm:cxn modelId="{812DE373-4152-40E7-AC24-0241B2E279BA}" type="presOf" srcId="{5A9434E8-5ECF-4216-8273-0D1E8B8A849A}" destId="{110D7BDD-1C7F-1D41-BC79-FF95296AC324}" srcOrd="0" destOrd="0" presId="urn:microsoft.com/office/officeart/2005/8/layout/default"/>
    <dgm:cxn modelId="{0CAAD894-8F80-4FDC-BA8F-E643BED2BF6C}" type="presOf" srcId="{C63AA7FF-42FE-499D-A179-0B9459B9F83C}" destId="{B43690C5-0F57-DA44-B798-39FCE818BFB4}" srcOrd="0" destOrd="0" presId="urn:microsoft.com/office/officeart/2005/8/layout/default"/>
    <dgm:cxn modelId="{752ED2D6-237A-4E8E-B7DB-AC60E82FE375}" srcId="{528BF8A7-A5BE-4E73-B77C-81932150F46F}" destId="{44BF1FD2-BE82-4C22-80D1-C7DA1560E654}" srcOrd="0" destOrd="0" parTransId="{FF56A849-C3BA-4515-BE9F-D87D10E469F9}" sibTransId="{0E88E7BB-227C-47C7-8778-C142EEF04BA0}"/>
    <dgm:cxn modelId="{42A9EDE3-4F5A-4333-8D2B-AB2D2368492E}" srcId="{528BF8A7-A5BE-4E73-B77C-81932150F46F}" destId="{5A9434E8-5ECF-4216-8273-0D1E8B8A849A}" srcOrd="1" destOrd="0" parTransId="{6535C066-DFDF-4E32-B3EB-4FCD1859A187}" sibTransId="{01BFAD6C-D642-4EB6-8A8A-01ED438B7DE4}"/>
    <dgm:cxn modelId="{5CB981E9-E784-6846-9F51-5844B29C718E}" type="presOf" srcId="{528BF8A7-A5BE-4E73-B77C-81932150F46F}" destId="{5FD5E55F-20A6-AC46-B971-0D91D8D89AD0}" srcOrd="0" destOrd="0" presId="urn:microsoft.com/office/officeart/2005/8/layout/default"/>
    <dgm:cxn modelId="{214473EC-43E5-4093-89F6-94D94B63B645}" srcId="{528BF8A7-A5BE-4E73-B77C-81932150F46F}" destId="{C63AA7FF-42FE-499D-A179-0B9459B9F83C}" srcOrd="2" destOrd="0" parTransId="{2758FC06-5C7B-4D4F-9C9D-019FF00F8231}" sibTransId="{B10EF43C-74C4-4A82-9EBA-39481111B07F}"/>
    <dgm:cxn modelId="{44472884-1643-4E8A-87D1-709FB2CF6A87}" type="presParOf" srcId="{5FD5E55F-20A6-AC46-B971-0D91D8D89AD0}" destId="{E557AEFE-B3A0-7F40-8967-587BE7F1B4AA}" srcOrd="0" destOrd="0" presId="urn:microsoft.com/office/officeart/2005/8/layout/default"/>
    <dgm:cxn modelId="{E8BE305D-9F32-42A0-816F-24579E17F815}" type="presParOf" srcId="{5FD5E55F-20A6-AC46-B971-0D91D8D89AD0}" destId="{1087439E-5FA5-4D4A-BD96-4F140B1FC4D3}" srcOrd="1" destOrd="0" presId="urn:microsoft.com/office/officeart/2005/8/layout/default"/>
    <dgm:cxn modelId="{549AF7CC-AF8E-4327-B9E4-62A16B5A0473}" type="presParOf" srcId="{5FD5E55F-20A6-AC46-B971-0D91D8D89AD0}" destId="{110D7BDD-1C7F-1D41-BC79-FF95296AC324}" srcOrd="2" destOrd="0" presId="urn:microsoft.com/office/officeart/2005/8/layout/default"/>
    <dgm:cxn modelId="{2F888726-0438-4E0E-BE52-BC00466EB433}" type="presParOf" srcId="{5FD5E55F-20A6-AC46-B971-0D91D8D89AD0}" destId="{1F8434A3-5F69-9D45-B11D-6C46311654D4}" srcOrd="3" destOrd="0" presId="urn:microsoft.com/office/officeart/2005/8/layout/default"/>
    <dgm:cxn modelId="{A2AEECF8-CD22-447E-93BC-1856F40E046F}" type="presParOf" srcId="{5FD5E55F-20A6-AC46-B971-0D91D8D89AD0}" destId="{B43690C5-0F57-DA44-B798-39FCE818BFB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7AEFE-B3A0-7F40-8967-587BE7F1B4AA}">
      <dsp:nvSpPr>
        <dsp:cNvPr id="0" name=""/>
        <dsp:cNvSpPr/>
      </dsp:nvSpPr>
      <dsp:spPr>
        <a:xfrm>
          <a:off x="491" y="24152"/>
          <a:ext cx="1918660" cy="1151196"/>
        </a:xfrm>
        <a:prstGeom prst="rect">
          <a:avLst/>
        </a:prstGeom>
        <a:solidFill>
          <a:srgbClr val="4656A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&gt;900 </a:t>
          </a:r>
          <a:r>
            <a:rPr lang="en-GB" sz="2000" b="0" kern="1200" dirty="0"/>
            <a:t>R&amp;E Institutions</a:t>
          </a:r>
          <a:endParaRPr lang="en-US" sz="2000" kern="1200" dirty="0"/>
        </a:p>
      </dsp:txBody>
      <dsp:txXfrm>
        <a:off x="491" y="24152"/>
        <a:ext cx="1918660" cy="1151196"/>
      </dsp:txXfrm>
    </dsp:sp>
    <dsp:sp modelId="{110D7BDD-1C7F-1D41-BC79-FF95296AC324}">
      <dsp:nvSpPr>
        <dsp:cNvPr id="0" name=""/>
        <dsp:cNvSpPr/>
      </dsp:nvSpPr>
      <dsp:spPr>
        <a:xfrm>
          <a:off x="2111018" y="24152"/>
          <a:ext cx="1918660" cy="1151196"/>
        </a:xfrm>
        <a:prstGeom prst="rect">
          <a:avLst/>
        </a:prstGeom>
        <a:solidFill>
          <a:srgbClr val="00B05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t>In </a:t>
          </a:r>
          <a:r>
            <a:rPr lang="en-GB" sz="2000" b="1" kern="1200" dirty="0"/>
            <a:t>28 </a:t>
          </a:r>
          <a:r>
            <a:rPr lang="en-GB" sz="2000" b="0" kern="1200" dirty="0"/>
            <a:t>Countries</a:t>
          </a:r>
          <a:endParaRPr lang="en-US" sz="2000" b="0" kern="1200" dirty="0"/>
        </a:p>
      </dsp:txBody>
      <dsp:txXfrm>
        <a:off x="2111018" y="24152"/>
        <a:ext cx="1918660" cy="1151196"/>
      </dsp:txXfrm>
    </dsp:sp>
    <dsp:sp modelId="{B43690C5-0F57-DA44-B798-39FCE818BFB4}">
      <dsp:nvSpPr>
        <dsp:cNvPr id="0" name=""/>
        <dsp:cNvSpPr/>
      </dsp:nvSpPr>
      <dsp:spPr>
        <a:xfrm>
          <a:off x="1055755" y="1367215"/>
          <a:ext cx="1918660" cy="1151196"/>
        </a:xfrm>
        <a:prstGeom prst="rect">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t>30% increase</a:t>
          </a:r>
          <a:br>
            <a:rPr lang="en-GB" sz="2000" b="1" kern="1200" dirty="0"/>
          </a:br>
          <a:r>
            <a:rPr lang="en-GB" sz="2000" b="0" kern="1200" dirty="0"/>
            <a:t>in consumption</a:t>
          </a:r>
          <a:r>
            <a:rPr lang="en-GB" sz="2000" b="1" kern="1200" dirty="0"/>
            <a:t> </a:t>
          </a:r>
          <a:r>
            <a:rPr lang="en-GB" sz="2000" b="0" kern="1200" dirty="0"/>
            <a:t>Year on Year</a:t>
          </a:r>
          <a:r>
            <a:rPr lang="en-GB" sz="2000" b="1" kern="1200" dirty="0"/>
            <a:t> </a:t>
          </a:r>
          <a:endParaRPr lang="en-US" sz="2000" kern="1200" dirty="0">
            <a:latin typeface="Calibri Light" panose="020F0302020204030204"/>
          </a:endParaRPr>
        </a:p>
      </dsp:txBody>
      <dsp:txXfrm>
        <a:off x="1055755" y="1367215"/>
        <a:ext cx="1918660" cy="11511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DFA2B-42E7-483C-89A7-B63D17235420}" type="datetimeFigureOut">
              <a:rPr lang="en-GB" smtClean="0"/>
              <a:t>24/06/2024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26957-3063-4AF5-9C10-771E4439D98E}" type="slidenum">
              <a:rPr lang="en-GB" smtClean="0"/>
              <a:t>‹#›</a:t>
            </a:fld>
            <a:endParaRPr lang="en-GB"/>
          </a:p>
        </p:txBody>
      </p:sp>
    </p:spTree>
    <p:extLst>
      <p:ext uri="{BB962C8B-B14F-4D97-AF65-F5344CB8AC3E}">
        <p14:creationId xmlns:p14="http://schemas.microsoft.com/office/powerpoint/2010/main" val="396699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ur02.safelinks.protection.outlook.com/?url=https%3A%2F%2Fevents.geant.org%2Fevent%2F1529%2F&amp;data=05%7C02%7Ccathrin.stover%40geant.org%7Ce53c4eed3a204505493d08dc6f6244d0%7Cd8cc37ca6546448c83690f1026a3306b%7C0%7C0%7C638507715068272380%7CUnknown%7CTWFpbGZsb3d8eyJWIjoiMC4wLjAwMDAiLCJQIjoiV2luMzIiLCJBTiI6Ik1haWwiLCJXVCI6Mn0%3D%7C0%7C%7C%7C&amp;sdata=YoBLm6kRw1XnXR4%2BPLj3CtFIBNzeQoch8Qzpn%2FF453c%3D&amp;reserved=0" TargetMode="External"/><Relationship Id="rId3" Type="http://schemas.openxmlformats.org/officeDocument/2006/relationships/hyperlink" Target="https://eur02.safelinks.protection.outlook.com/?url=https%3A%2F%2Fbelgian-presidency.consilium.europa.eu%2Fen%2Fevents%2Fe-irg-workshop-e-infrastructures-for-research-data-valorisation%2F&amp;data=05%7C02%7Ccathrin.stover%40geant.org%7Ce53c4eed3a204505493d08dc6f6244d0%7Cd8cc37ca6546448c83690f1026a3306b%7C0%7C0%7C638507715068231726%7CUnknown%7CTWFpbGZsb3d8eyJWIjoiMC4wLjAwMDAiLCJQIjoiV2luMzIiLCJBTiI6Ik1haWwiLCJXVCI6Mn0%3D%7C0%7C%7C%7C&amp;sdata=gA0AQH4i9ooRGFw5Ofa4veDfGzPhWjSh2WJWUrhjhoc%3D&amp;reserved=0" TargetMode="External"/><Relationship Id="rId7" Type="http://schemas.openxmlformats.org/officeDocument/2006/relationships/hyperlink" Target="https://eur02.safelinks.protection.outlook.com/?url=https%3A%2F%2Fzenodo.org%2Frecords%2F10992981&amp;data=05%7C02%7Ccathrin.stover%40geant.org%7Ce53c4eed3a204505493d08dc6f6244d0%7Cd8cc37ca6546448c83690f1026a3306b%7C0%7C0%7C638507715068264878%7CUnknown%7CTWFpbGZsb3d8eyJWIjoiMC4wLjAwMDAiLCJQIjoiV2luMzIiLCJBTiI6Ik1haWwiLCJXVCI6Mn0%3D%7C0%7C%7C%7C&amp;sdata=kirWlJyWgWRHz9aWm50bIqh%2FN4Q0Z8h0RQ1h0IxU6n4%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ur02.safelinks.protection.outlook.com/?url=https%3A%2F%2Fevents.geant.org%2Fevent%2F1529%2F&amp;data=05%7C02%7Ccathrin.stover%40geant.org%7Ce53c4eed3a204505493d08dc6f6244d0%7Cd8cc37ca6546448c83690f1026a3306b%7C0%7C0%7C638507715068256443%7CUnknown%7CTWFpbGZsb3d8eyJWIjoiMC4wLjAwMDAiLCJQIjoiV2luMzIiLCJBTiI6Ik1haWwiLCJXVCI6Mn0%3D%7C0%7C%7C%7C&amp;sdata=ZnLzVbiC%2BZkHnln54yZynbKBh6pVGm%2Bb2%2FP1VxIkPQg%3D&amp;reserved=0" TargetMode="External"/><Relationship Id="rId5" Type="http://schemas.openxmlformats.org/officeDocument/2006/relationships/hyperlink" Target="https://eur02.safelinks.protection.outlook.com/?url=https%3A%2F%2Fwww.belspo.be%2Fbelspo%2FEUBelgium24%2F2024060405_ResearchInfrastructures_en.stm&amp;data=05%7C02%7Ccathrin.stover%40geant.org%7Ce53c4eed3a204505493d08dc6f6244d0%7Cd8cc37ca6546448c83690f1026a3306b%7C0%7C0%7C638507715068250167%7CUnknown%7CTWFpbGZsb3d8eyJWIjoiMC4wLjAwMDAiLCJQIjoiV2luMzIiLCJBTiI6Ik1haWwiLCJXVCI6Mn0%3D%7C0%7C%7C%7C&amp;sdata=HUawBRrGmKG1TVxrdaowDSqZTo%2FzTFoQPkI7VCQUs74%3D&amp;reserved=0" TargetMode="External"/><Relationship Id="rId4" Type="http://schemas.openxmlformats.org/officeDocument/2006/relationships/hyperlink" Target="https://eur02.safelinks.protection.outlook.com/?url=https%3A%2F%2Fwww.kbr.be%2Fen%2Fhow-to-get-here%2F&amp;data=05%7C02%7Ccathrin.stover%40geant.org%7Ce53c4eed3a204505493d08dc6f6244d0%7Cd8cc37ca6546448c83690f1026a3306b%7C0%7C0%7C638507715068242589%7CUnknown%7CTWFpbGZsb3d8eyJWIjoiMC4wLjAwMDAiLCJQIjoiV2luMzIiLCJBTiI6Ik1haWwiLCJXVCI6Mn0%3D%7C0%7C%7C%7C&amp;sdata=doEhY5mnL8%2FcW4wQyi108Nk464KW9JaxuNp6RquODjo%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US" sz="1800" b="0" i="0" u="none" strike="noStrike">
                <a:solidFill>
                  <a:srgbClr val="212121"/>
                </a:solidFill>
                <a:effectLst/>
                <a:latin typeface="Arial" panose="020B0604020202020204" pitchFamily="34" charset="0"/>
              </a:rPr>
              <a:t>D</a:t>
            </a:r>
            <a:r>
              <a:rPr lang="en-US" sz="1800" b="0" i="0" u="none" strike="noStrike">
                <a:solidFill>
                  <a:srgbClr val="000000"/>
                </a:solidFill>
                <a:effectLst/>
                <a:latin typeface="Arial" panose="020B0604020202020204" pitchFamily="34" charset="0"/>
              </a:rPr>
              <a:t>ear </a:t>
            </a:r>
            <a:r>
              <a:rPr lang="en-US" sz="1800" b="0" i="0" u="none" strike="noStrike">
                <a:solidFill>
                  <a:srgbClr val="212121"/>
                </a:solidFill>
                <a:effectLst/>
                <a:latin typeface="Arial" panose="020B0604020202020204" pitchFamily="34" charset="0"/>
              </a:rPr>
              <a:t>Cathrin</a:t>
            </a:r>
            <a:r>
              <a:rPr lang="en-US" sz="1800" b="0" i="0" u="none" strike="noStrike">
                <a:solidFill>
                  <a:srgbClr val="000000"/>
                </a:solidFill>
                <a:effectLst/>
                <a:latin typeface="Arial" panose="020B0604020202020204" pitchFamily="34" charset="0"/>
              </a:rPr>
              <a:t>,</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212121"/>
                </a:solidFill>
                <a:effectLst/>
                <a:latin typeface="Arial" panose="020B0604020202020204" pitchFamily="34" charset="0"/>
              </a:rPr>
              <a:t>O</a:t>
            </a:r>
            <a:r>
              <a:rPr lang="en-US" sz="1800" b="0" i="0" u="none" strike="noStrike">
                <a:solidFill>
                  <a:srgbClr val="000000"/>
                </a:solidFill>
                <a:effectLst/>
                <a:latin typeface="Arial" panose="020B0604020202020204" pitchFamily="34" charset="0"/>
              </a:rPr>
              <a:t>n behalf of the e-IRG Chair Stefan Hanslik and e-IRG co-Chair Chris de Loof and the PC for the </a:t>
            </a:r>
            <a:r>
              <a:rPr lang="en-US" sz="1800" b="0" i="0" u="sng" strike="noStrike">
                <a:solidFill>
                  <a:srgbClr val="1155CC"/>
                </a:solidFill>
                <a:effectLst/>
                <a:latin typeface="Arial" panose="020B0604020202020204" pitchFamily="34" charset="0"/>
                <a:hlinkClick r:id="rId3" tooltip="https://eur02.safelinks.protection.outlook.com/?url=https%3A%2F%2Fbelgian-presidency.consilium.europa.eu%2Fen%2Fevents%2Fe-irg-workshop-e-infrastructures-for-research-data-valorisation%2F&amp;data=05%7C02%7Ccathrin.stover%40geant.org%7Ce53c4eed3a204505493d08dc6f6244d0%7Cd8cc37ca6546448c83690f1026a3306b%7C0%7C0%7C638507715068231726%7CUnknown%7CTWFpbGZsb3d8eyJWIjoiMC4wLjAwMDAiLCJQIjoiV2luMzIiLCJBTiI6Ik1haWwiLCJXVCI6Mn0%3D%7C0%7C%7C%7C&amp;sdata=gA0AQH4i9ooRGFw5Ofa4veDfGzPhWjSh2WJWUrhjhoc%3D&amp;reserved=0"/>
              </a:rPr>
              <a:t>e-IRG Workshop under the Belgian Presidency of the Council of the Union</a:t>
            </a:r>
            <a:r>
              <a:rPr lang="en-US" sz="1800" b="0" i="0" u="none" strike="noStrike">
                <a:solidFill>
                  <a:srgbClr val="000000"/>
                </a:solidFill>
                <a:effectLst/>
                <a:latin typeface="Arial" panose="020B0604020202020204" pitchFamily="34" charset="0"/>
              </a:rPr>
              <a:t>, with an overarching theme “Sustainable e-Infrastructures for research results valorisation”, we would like to cordially invite you to: </a:t>
            </a:r>
            <a:endParaRPr lang="en-US" b="0" i="0" u="none" strike="noStrike">
              <a:solidFill>
                <a:srgbClr val="212121"/>
              </a:solidFill>
              <a:effectLst/>
              <a:latin typeface="Aptos" panose="020B0004020202020204" pitchFamily="34" charset="0"/>
            </a:endParaRPr>
          </a:p>
          <a:p>
            <a:pPr algn="just">
              <a:spcAft>
                <a:spcPts val="1200"/>
              </a:spcAft>
            </a:pPr>
            <a:r>
              <a:rPr lang="en-US" sz="1800" b="1" i="0" u="none" strike="noStrike">
                <a:solidFill>
                  <a:srgbClr val="000000"/>
                </a:solidFill>
                <a:effectLst/>
                <a:latin typeface="Arial" panose="020B0604020202020204" pitchFamily="34" charset="0"/>
              </a:rPr>
              <a:t>Session 2: Sustaining the role of e-Infrastructures in EOSC and beyond, Wednesday, 5 June 2024, 16:00 - 18:00 CEST</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000000"/>
                </a:solidFill>
                <a:effectLst/>
                <a:latin typeface="Arial" panose="020B0604020202020204" pitchFamily="34" charset="0"/>
              </a:rPr>
              <a:t>The e-IRG Workshop will take place </a:t>
            </a:r>
            <a:r>
              <a:rPr lang="en-US" sz="1800" b="1" i="0" u="sng" strike="noStrike">
                <a:solidFill>
                  <a:srgbClr val="1155CC"/>
                </a:solidFill>
                <a:effectLst/>
                <a:latin typeface="Arial" panose="020B0604020202020204" pitchFamily="34" charset="0"/>
                <a:hlinkClick r:id="rId4" tooltip="https://eur02.safelinks.protection.outlook.com/?url=https%3A%2F%2Fwww.kbr.be%2Fen%2Fhow-to-get-here%2F&amp;data=05%7C02%7Ccathrin.stover%40geant.org%7Ce53c4eed3a204505493d08dc6f6244d0%7Cd8cc37ca6546448c83690f1026a3306b%7C0%7C0%7C638507715068242589%7CUnknown%7CTWFpbGZsb3d8eyJWIjoiMC4wLjAwMDAiLCJQIjoiV2luMzIiLCJBTiI6Ik1haWwiLCJXVCI6Mn0%3D%7C0%7C%7C%7C&amp;sdata=doEhY5mnL8%2FcW4wQyi108Nk464KW9JaxuNp6RquODjo%3D&amp;reserved=0"/>
              </a:rPr>
              <a:t>at the Royal Library of Belgium (KBR)</a:t>
            </a:r>
            <a:r>
              <a:rPr lang="en-US" sz="1800" b="1" i="0"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in Brussels as a hybrid event</a:t>
            </a:r>
            <a:r>
              <a:rPr lang="en-US" sz="1800" b="0" i="0" u="none" strike="noStrike">
                <a:solidFill>
                  <a:srgbClr val="212121"/>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attached to the</a:t>
            </a:r>
            <a:r>
              <a:rPr lang="en-US" sz="1800" b="0" i="0" u="none" strike="noStrike">
                <a:solidFill>
                  <a:srgbClr val="000000"/>
                </a:solidFill>
                <a:effectLst/>
                <a:latin typeface="Arial" panose="020B0604020202020204" pitchFamily="34" charset="0"/>
                <a:hlinkClick r:id="rId5" tooltip="https://eur02.safelinks.protection.outlook.com/?url=https%3A%2F%2Fwww.belspo.be%2Fbelspo%2FEUBelgium24%2F2024060405_ResearchInfrastructures_en.stm&amp;data=05%7C02%7Ccathrin.stover%40geant.org%7Ce53c4eed3a204505493d08dc6f6244d0%7Cd8cc37ca6546448c83690f1026a3306b%7C0%7C0%7C638507715068250167%7CUnknown%7CTWFpbGZsb3d8eyJWIjoiMC4wLjAwMDAiLCJQIjoiV2luMzIiLCJBTiI6Ik1haWwiLCJXVCI6Mn0%3D%7C0%7C%7C%7C&amp;sdata=HUawBRrGmKG1TVxrdaowDSqZTo%2FzTFoQPkI7VCQUs74%3D&amp;reserved=0"/>
              </a:rPr>
              <a:t> </a:t>
            </a:r>
            <a:r>
              <a:rPr lang="en-US" sz="1800" b="0" i="0" u="sng" strike="noStrike">
                <a:solidFill>
                  <a:srgbClr val="1155CC"/>
                </a:solidFill>
                <a:effectLst/>
                <a:latin typeface="Arial" panose="020B0604020202020204" pitchFamily="34" charset="0"/>
                <a:hlinkClick r:id="rId5" tooltip="https://eur02.safelinks.protection.outlook.com/?url=https%3A%2F%2Fwww.belspo.be%2Fbelspo%2FEUBelgium24%2F2024060405_ResearchInfrastructures_en.stm&amp;data=05%7C02%7Ccathrin.stover%40geant.org%7Ce53c4eed3a204505493d08dc6f6244d0%7Cd8cc37ca6546448c83690f1026a3306b%7C0%7C0%7C638507715068250167%7CUnknown%7CTWFpbGZsb3d8eyJWIjoiMC4wLjAwMDAiLCJQIjoiV2luMzIiLCJBTiI6Ik1haWwiLCJXVCI6Mn0%3D%7C0%7C%7C%7C&amp;sdata=HUawBRrGmKG1TVxrdaowDSqZTo%2FzTFoQPkI7VCQUs74%3D&amp;reserved=0"/>
              </a:rPr>
              <a:t>Research Infrastructures Conference | Calendar of Belspo meetings | Belgian presidency of the Council of the European Union | Belspo</a:t>
            </a:r>
            <a:endParaRPr lang="en-US" b="0" i="0" u="none" strike="noStrike">
              <a:solidFill>
                <a:srgbClr val="212121"/>
              </a:solidFill>
              <a:effectLst/>
              <a:latin typeface="Aptos" panose="020B0004020202020204" pitchFamily="34" charset="0"/>
            </a:endParaRPr>
          </a:p>
          <a:p>
            <a:pPr algn="just">
              <a:spcAft>
                <a:spcPts val="1200"/>
              </a:spcAft>
            </a:pPr>
            <a:r>
              <a:rPr lang="en-US" sz="1800" b="1" i="0" u="none" strike="noStrike">
                <a:solidFill>
                  <a:srgbClr val="000000"/>
                </a:solidFill>
                <a:effectLst/>
                <a:latin typeface="Arial" panose="020B0604020202020204" pitchFamily="34" charset="0"/>
              </a:rPr>
              <a:t>Session </a:t>
            </a:r>
            <a:r>
              <a:rPr lang="en-US" sz="1800" b="1" i="0" u="none" strike="noStrike">
                <a:solidFill>
                  <a:srgbClr val="212121"/>
                </a:solidFill>
                <a:effectLst/>
                <a:latin typeface="Arial" panose="020B0604020202020204" pitchFamily="34" charset="0"/>
              </a:rPr>
              <a:t>2</a:t>
            </a:r>
            <a:r>
              <a:rPr lang="en-US" sz="1800" b="1" i="0" u="none" strike="noStrike">
                <a:solidFill>
                  <a:srgbClr val="000000"/>
                </a:solidFill>
                <a:effectLst/>
                <a:latin typeface="Arial" panose="020B0604020202020204" pitchFamily="34" charset="0"/>
              </a:rPr>
              <a:t> description</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000000"/>
                </a:solidFill>
                <a:effectLst/>
                <a:latin typeface="Arial" panose="020B0604020202020204" pitchFamily="34" charset="0"/>
              </a:rPr>
              <a:t>The second session of the e-IRG Workshop under Belgian EU Presidency aims to continue the discussions from the</a:t>
            </a:r>
            <a:r>
              <a:rPr lang="en-US" sz="1800" b="0" i="0" u="sng" strike="noStrike">
                <a:solidFill>
                  <a:srgbClr val="1155CC"/>
                </a:solidFill>
                <a:effectLst/>
                <a:latin typeface="Arial" panose="020B0604020202020204" pitchFamily="34" charset="0"/>
                <a:hlinkClick r:id="rId6" tooltip="https://eur02.safelinks.protection.outlook.com/?url=https%3A%2F%2Fevents.geant.org%2Fevent%2F1529%2F&amp;data=05%7C02%7Ccathrin.stover%40geant.org%7Ce53c4eed3a204505493d08dc6f6244d0%7Cd8cc37ca6546448c83690f1026a3306b%7C0%7C0%7C638507715068256443%7CUnknown%7CTWFpbGZsb3d8eyJWIjoiMC4wLjAwMDAiLCJQIjoiV2luMzIiLCJBTiI6Ik1haWwiLCJXVCI6Mn0%3D%7C0%7C%7C%7C&amp;sdata=ZnLzVbiC%2BZkHnln54yZynbKBh6pVGm%2Bb2%2FP1VxIkPQg%3D&amp;reserved=0"/>
              </a:rPr>
              <a:t> Valencia e-IRG Workshop</a:t>
            </a:r>
            <a:r>
              <a:rPr lang="en-US" sz="1800" b="0" i="0" u="none" strike="noStrike">
                <a:solidFill>
                  <a:srgbClr val="000000"/>
                </a:solidFill>
                <a:effectLst/>
                <a:latin typeface="Arial" panose="020B0604020202020204" pitchFamily="34" charset="0"/>
              </a:rPr>
              <a:t> and reflect on the future orientation of Research Infrastructures and its next Work Programme, which includes the topic of sustainability of RIs, and refers to the federation and uptake of e-Infrastructures. </a:t>
            </a:r>
            <a:r>
              <a:rPr lang="en-US" sz="1800" b="0" i="0" u="none" strike="noStrike">
                <a:solidFill>
                  <a:srgbClr val="212121"/>
                </a:solidFill>
                <a:effectLst/>
                <a:latin typeface="Arial" panose="020B0604020202020204" pitchFamily="34" charset="0"/>
              </a:rPr>
              <a:t>The landscape becomes more complex with multiple other funding streams besides the Framework Programmes for Research (currently Horizon Europe), such as the Connecting Europe Facility (CEF Digital), the Digital Europe Programme (DEP), and other national/regional funding instruments, such as the Recovery and Resilience Facility (RRF) fund and the traditional European Structural and Investment Funds. </a:t>
            </a:r>
            <a:r>
              <a:rPr lang="en-US" sz="1800" b="0" i="0" u="none" strike="noStrike">
                <a:solidFill>
                  <a:srgbClr val="000000"/>
                </a:solidFill>
                <a:effectLst/>
                <a:latin typeface="Arial" panose="020B0604020202020204" pitchFamily="34" charset="0"/>
              </a:rPr>
              <a:t>The session will also touch upon the concept of federation and role of e-Infrastructures in the new EOSC node-based ecosystem, especially as e-Infrastructures are not formally part of the nodes' ecosystem nor the EOSC procurement projects. The sustainability topic of RIs and e-Infrastructures is also relevant to the new ERA policy agenda for 2025-2027. </a:t>
            </a:r>
            <a:endParaRPr lang="en-US" b="0" i="0" u="none" strike="noStrike">
              <a:solidFill>
                <a:srgbClr val="212121"/>
              </a:solidFill>
              <a:effectLst/>
              <a:latin typeface="Aptos" panose="020B0004020202020204" pitchFamily="34" charset="0"/>
            </a:endParaRPr>
          </a:p>
          <a:p>
            <a:pPr algn="just">
              <a:spcAft>
                <a:spcPts val="1200"/>
              </a:spcAft>
            </a:pPr>
            <a:r>
              <a:rPr lang="en-US" sz="1800" b="1" i="0" u="none" strike="noStrike">
                <a:solidFill>
                  <a:srgbClr val="000000"/>
                </a:solidFill>
                <a:effectLst/>
                <a:latin typeface="Arial" panose="020B0604020202020204" pitchFamily="34" charset="0"/>
              </a:rPr>
              <a:t>We would like to invite you to contribute to session </a:t>
            </a:r>
            <a:r>
              <a:rPr lang="en-US" sz="1800" b="1" i="0" u="none" strike="noStrike">
                <a:solidFill>
                  <a:srgbClr val="212121"/>
                </a:solidFill>
                <a:effectLst/>
                <a:latin typeface="Arial" panose="020B0604020202020204" pitchFamily="34" charset="0"/>
              </a:rPr>
              <a:t>2</a:t>
            </a:r>
            <a:r>
              <a:rPr lang="en-US" sz="1800" b="1" i="0" u="none" strike="noStrike">
                <a:solidFill>
                  <a:srgbClr val="000000"/>
                </a:solidFill>
                <a:effectLst/>
                <a:latin typeface="Arial" panose="020B0604020202020204" pitchFamily="34" charset="0"/>
              </a:rPr>
              <a:t> and to provide a 15-minute presentation about the above-mentioned topic</a:t>
            </a:r>
            <a:r>
              <a:rPr lang="en-US" sz="1800" b="1" i="0" u="none" strike="noStrike">
                <a:solidFill>
                  <a:srgbClr val="212121"/>
                </a:solidFill>
                <a:effectLst/>
                <a:latin typeface="Arial" panose="020B0604020202020204" pitchFamily="34" charset="0"/>
              </a:rPr>
              <a:t>s</a:t>
            </a:r>
            <a:r>
              <a:rPr lang="en-US" sz="1800" b="1" i="0" u="none" strike="noStrike">
                <a:solidFill>
                  <a:srgbClr val="000000"/>
                </a:solidFill>
                <a:effectLst/>
                <a:latin typeface="Arial" panose="020B0604020202020204" pitchFamily="34" charset="0"/>
              </a:rPr>
              <a:t> from the perspective of </a:t>
            </a:r>
            <a:r>
              <a:rPr lang="en-US" sz="1800" b="1" i="0" u="none" strike="noStrike">
                <a:solidFill>
                  <a:srgbClr val="212121"/>
                </a:solidFill>
                <a:effectLst/>
                <a:latin typeface="Arial" panose="020B0604020202020204" pitchFamily="34" charset="0"/>
              </a:rPr>
              <a:t>GÉANT and in particular on the coordination of the EU funding streams relevant to e-Infrastructures </a:t>
            </a:r>
            <a:r>
              <a:rPr lang="en-US" sz="1800" b="0" i="0" u="none" strike="noStrike">
                <a:solidFill>
                  <a:srgbClr val="212121"/>
                </a:solidFill>
                <a:effectLst/>
                <a:latin typeface="Arial" panose="020B0604020202020204" pitchFamily="34" charset="0"/>
              </a:rPr>
              <a:t>(exact title to be defined).</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000000"/>
                </a:solidFill>
                <a:effectLst/>
                <a:latin typeface="Arial" panose="020B0604020202020204" pitchFamily="34" charset="0"/>
              </a:rPr>
              <a:t>The session currently has the following layout:</a:t>
            </a:r>
            <a:endParaRPr lang="en-US" b="0" i="0" u="none" strike="noStrike">
              <a:solidFill>
                <a:srgbClr val="212121"/>
              </a:solidFill>
              <a:effectLst/>
              <a:latin typeface="Aptos" panose="020B0004020202020204" pitchFamily="34" charset="0"/>
            </a:endParaRPr>
          </a:p>
          <a:p>
            <a:pPr algn="just"/>
            <a:r>
              <a:rPr lang="en-US" sz="1800" b="0" i="0" u="none" strike="noStrike">
                <a:solidFill>
                  <a:srgbClr val="000000"/>
                </a:solidFill>
                <a:effectLst/>
                <a:latin typeface="Arial" panose="020B0604020202020204" pitchFamily="34" charset="0"/>
              </a:rPr>
              <a:t>[Session 2 layout – Titles to be updated]</a:t>
            </a:r>
            <a:endParaRPr lang="en-US" b="0" i="0" u="none" strike="noStrike">
              <a:solidFill>
                <a:srgbClr val="212121"/>
              </a:solidFill>
              <a:effectLst/>
              <a:latin typeface="Aptos" panose="020B0004020202020204" pitchFamily="34" charset="0"/>
            </a:endParaRPr>
          </a:p>
          <a:p>
            <a:pPr marL="450215" indent="-228600" algn="just" fontAlgn="base"/>
            <a:r>
              <a:rPr lang="en-US" sz="1800" b="0" i="0" u="none" strike="noStrike">
                <a:solidFill>
                  <a:srgbClr val="000000"/>
                </a:solidFill>
                <a:effectLst/>
                <a:latin typeface="Arial" panose="020B0604020202020204" pitchFamily="34" charset="0"/>
              </a:rPr>
              <a:t>Future Orientation of the Research Infrastructures Work Programme, (EC and ESFRI-EOSC Task Force)</a:t>
            </a:r>
            <a:r>
              <a:rPr lang="en-US" sz="1800" b="0" i="0" u="none" strike="noStrike">
                <a:solidFill>
                  <a:srgbClr val="212121"/>
                </a:solidFill>
                <a:effectLst/>
                <a:latin typeface="Arial" panose="020B0604020202020204" pitchFamily="34" charset="0"/>
              </a:rPr>
              <a:t>, Javier Lopez-Albacete, EC/DG RTD</a:t>
            </a:r>
            <a:endParaRPr lang="en-US" b="0" i="0" u="none" strike="noStrike">
              <a:solidFill>
                <a:srgbClr val="212121"/>
              </a:solidFill>
              <a:effectLst/>
              <a:latin typeface="Aptos" panose="020B0004020202020204" pitchFamily="34" charset="0"/>
            </a:endParaRPr>
          </a:p>
          <a:p>
            <a:pPr marL="450215" indent="-228600" algn="just" fontAlgn="base"/>
            <a:r>
              <a:rPr lang="en-US" sz="1800" b="0" i="0" u="none" strike="noStrike">
                <a:solidFill>
                  <a:srgbClr val="000000"/>
                </a:solidFill>
                <a:effectLst/>
                <a:latin typeface="Arial" panose="020B0604020202020204" pitchFamily="34" charset="0"/>
              </a:rPr>
              <a:t>Coordination of EU funding streams</a:t>
            </a:r>
            <a:r>
              <a:rPr lang="en-US" sz="1800" b="0" i="0" u="none" strike="noStrike">
                <a:solidFill>
                  <a:srgbClr val="212121"/>
                </a:solidFill>
                <a:effectLst/>
                <a:latin typeface="Arial" panose="020B0604020202020204" pitchFamily="34" charset="0"/>
              </a:rPr>
              <a:t>, Cathrin Stoever, GÉANT</a:t>
            </a:r>
            <a:endParaRPr lang="en-US" b="0" i="0" u="none" strike="noStrike">
              <a:solidFill>
                <a:srgbClr val="212121"/>
              </a:solidFill>
              <a:effectLst/>
              <a:latin typeface="Aptos" panose="020B0004020202020204" pitchFamily="34" charset="0"/>
            </a:endParaRPr>
          </a:p>
          <a:p>
            <a:pPr marL="450215" indent="-228600" algn="just" fontAlgn="base"/>
            <a:r>
              <a:rPr lang="en-US" sz="1800" b="0" i="0" u="none" strike="noStrike">
                <a:solidFill>
                  <a:srgbClr val="212121"/>
                </a:solidFill>
                <a:effectLst/>
                <a:latin typeface="Arial" panose="020B0604020202020204" pitchFamily="34" charset="0"/>
              </a:rPr>
              <a:t>The r</a:t>
            </a:r>
            <a:r>
              <a:rPr lang="en-US" sz="1800" b="0" i="0" u="none" strike="noStrike">
                <a:solidFill>
                  <a:srgbClr val="000000"/>
                </a:solidFill>
                <a:effectLst/>
                <a:latin typeface="Arial" panose="020B0604020202020204" pitchFamily="34" charset="0"/>
              </a:rPr>
              <a:t>ole of e-Infrastructures in the EOSC nodes ecosystem</a:t>
            </a:r>
            <a:r>
              <a:rPr lang="en-US" sz="1800" b="0" i="0" u="none" strike="noStrike">
                <a:solidFill>
                  <a:srgbClr val="212121"/>
                </a:solidFill>
                <a:effectLst/>
                <a:latin typeface="Arial" panose="020B0604020202020204" pitchFamily="34" charset="0"/>
              </a:rPr>
              <a:t>and beyond</a:t>
            </a:r>
            <a:endParaRPr lang="en-US" b="0" i="0" u="none" strike="noStrike">
              <a:solidFill>
                <a:srgbClr val="212121"/>
              </a:solidFill>
              <a:effectLst/>
              <a:latin typeface="Aptos" panose="020B0004020202020204" pitchFamily="34" charset="0"/>
            </a:endParaRPr>
          </a:p>
          <a:p>
            <a:pPr marL="899795" indent="-899795" algn="just" fontAlgn="base"/>
            <a:r>
              <a:rPr lang="en-US" sz="1800" b="0" i="0" u="none" strike="noStrike">
                <a:solidFill>
                  <a:srgbClr val="000000"/>
                </a:solidFill>
                <a:effectLst/>
                <a:latin typeface="Arial" panose="020B0604020202020204" pitchFamily="34" charset="0"/>
              </a:rPr>
              <a:t>NRENs as EOSC nodes</a:t>
            </a:r>
            <a:r>
              <a:rPr lang="en-US" sz="1800" b="0" i="0" u="none" strike="noStrike">
                <a:solidFill>
                  <a:srgbClr val="212121"/>
                </a:solidFill>
                <a:effectLst/>
                <a:latin typeface="Arial" panose="020B0604020202020204" pitchFamily="34" charset="0"/>
              </a:rPr>
              <a:t> and beyond – The Belnet paradigm, Dirk Haex, Belnet</a:t>
            </a:r>
            <a:endParaRPr lang="en-US" b="0" i="0" u="none" strike="noStrike">
              <a:solidFill>
                <a:srgbClr val="212121"/>
              </a:solidFill>
              <a:effectLst/>
              <a:latin typeface="Aptos" panose="020B0004020202020204" pitchFamily="34" charset="0"/>
            </a:endParaRPr>
          </a:p>
          <a:p>
            <a:pPr marL="899795" indent="-899795" algn="just" fontAlgn="base"/>
            <a:r>
              <a:rPr lang="en-US" sz="1800" b="0" i="0" u="none" strike="noStrike">
                <a:solidFill>
                  <a:srgbClr val="212121"/>
                </a:solidFill>
                <a:effectLst/>
                <a:latin typeface="Arial" panose="020B0604020202020204" pitchFamily="34" charset="0"/>
              </a:rPr>
              <a:t>The </a:t>
            </a:r>
            <a:r>
              <a:rPr lang="en-US" sz="1800" b="0" i="0" u="none" strike="noStrike">
                <a:solidFill>
                  <a:srgbClr val="000000"/>
                </a:solidFill>
                <a:effectLst/>
                <a:latin typeface="Arial" panose="020B0604020202020204" pitchFamily="34" charset="0"/>
              </a:rPr>
              <a:t>e-IRG </a:t>
            </a:r>
            <a:r>
              <a:rPr lang="en-US" sz="1800" b="0" i="0" u="none" strike="noStrike">
                <a:solidFill>
                  <a:srgbClr val="212121"/>
                </a:solidFill>
                <a:effectLst/>
                <a:latin typeface="Arial" panose="020B0604020202020204" pitchFamily="34" charset="0"/>
              </a:rPr>
              <a:t>policy document </a:t>
            </a:r>
            <a:r>
              <a:rPr lang="en-US" sz="1800" b="0" i="0" u="none" strike="noStrike">
                <a:solidFill>
                  <a:srgbClr val="000000"/>
                </a:solidFill>
                <a:effectLst/>
                <a:latin typeface="Arial" panose="020B0604020202020204" pitchFamily="34" charset="0"/>
              </a:rPr>
              <a:t>on e-Infrastructure</a:t>
            </a:r>
            <a:r>
              <a:rPr lang="en-US" sz="1800" b="0" i="0" u="none" strike="noStrike">
                <a:solidFill>
                  <a:srgbClr val="212121"/>
                </a:solidFill>
                <a:effectLst/>
                <a:latin typeface="Arial" panose="020B0604020202020204" pitchFamily="34" charset="0"/>
              </a:rPr>
              <a:t>s</a:t>
            </a:r>
            <a:r>
              <a:rPr lang="en-US" sz="1800" b="0" i="0" u="none" strike="noStrike">
                <a:solidFill>
                  <a:srgbClr val="000000"/>
                </a:solidFill>
                <a:effectLst/>
                <a:latin typeface="Arial" panose="020B0604020202020204" pitchFamily="34" charset="0"/>
              </a:rPr>
              <a:t>Sustainability,</a:t>
            </a:r>
            <a:r>
              <a:rPr lang="en-US" b="0" i="0" u="sng" strike="noStrike">
                <a:solidFill>
                  <a:srgbClr val="0078D7"/>
                </a:solidFill>
                <a:effectLst/>
                <a:latin typeface="Aptos" panose="020B0004020202020204" pitchFamily="34" charset="0"/>
                <a:hlinkClick r:id="rId7" tooltip="https://eur02.safelinks.protection.outlook.com/?url=https%3A%2F%2Fzenodo.org%2Frecords%2F10992981&amp;data=05%7C02%7Ccathrin.stover%40geant.org%7Ce53c4eed3a204505493d08dc6f6244d0%7Cd8cc37ca6546448c83690f1026a3306b%7C0%7C0%7C638507715068264878%7CUnknown%7CTWFpbGZsb3d8eyJWIjoiMC4wLjAwMDAiLCJQIjoiV2luMzIiLCJBTiI6Ik1haWwiLCJXVCI6Mn0%3D%7C0%7C%7C%7C&amp;sdata=kirWlJyWgWRHz9aWm50bIqh%2FN4Q0Z8h0RQ1h0IxU6n4%3D&amp;reserved=0"/>
              </a:rPr>
              <a:t>Recommendations on European e-Infrastructures for Research and Education (zenodo.org)</a:t>
            </a:r>
            <a:endParaRPr lang="en-US" b="0" i="0" u="none" strike="noStrike">
              <a:solidFill>
                <a:srgbClr val="212121"/>
              </a:solidFill>
              <a:effectLst/>
              <a:latin typeface="Aptos" panose="020B0004020202020204" pitchFamily="34" charset="0"/>
            </a:endParaRPr>
          </a:p>
          <a:p>
            <a:pPr marL="899795" indent="-899795" algn="just" fontAlgn="base"/>
            <a:r>
              <a:rPr lang="en-US" sz="1800" b="0" i="0" u="none" strike="noStrike">
                <a:solidFill>
                  <a:srgbClr val="212121"/>
                </a:solidFill>
                <a:effectLst/>
                <a:latin typeface="Arial" panose="020B0604020202020204" pitchFamily="34" charset="0"/>
              </a:rPr>
              <a:t>The </a:t>
            </a:r>
            <a:r>
              <a:rPr lang="en-US" sz="1800" b="0" i="0" u="none" strike="noStrike">
                <a:solidFill>
                  <a:srgbClr val="000000"/>
                </a:solidFill>
                <a:effectLst/>
                <a:latin typeface="Arial" panose="020B0604020202020204" pitchFamily="34" charset="0"/>
              </a:rPr>
              <a:t>e-Infrastructure Assembly view</a:t>
            </a:r>
            <a:r>
              <a:rPr lang="en-US" sz="1800" b="0" i="0" u="none" strike="noStrike">
                <a:solidFill>
                  <a:srgbClr val="212121"/>
                </a:solidFill>
                <a:effectLst/>
                <a:latin typeface="Arial" panose="020B0604020202020204" pitchFamily="34" charset="0"/>
              </a:rPr>
              <a:t>(EGI, EUDAT, GÉANT, OpenAIRE, PRACE) – Speaker to be identified</a:t>
            </a:r>
            <a:endParaRPr lang="en-US" b="0" i="0" u="none" strike="noStrike">
              <a:solidFill>
                <a:srgbClr val="212121"/>
              </a:solidFill>
              <a:effectLst/>
              <a:latin typeface="Aptos" panose="020B0004020202020204" pitchFamily="34" charset="0"/>
            </a:endParaRPr>
          </a:p>
          <a:p>
            <a:pPr marL="450215" indent="-228600" algn="just" fontAlgn="base"/>
            <a:r>
              <a:rPr lang="en-US" sz="1800" b="0" i="0" u="none" strike="noStrike">
                <a:solidFill>
                  <a:srgbClr val="212121"/>
                </a:solidFill>
                <a:effectLst/>
                <a:latin typeface="Arial" panose="020B0604020202020204" pitchFamily="34" charset="0"/>
              </a:rPr>
              <a:t>The r</a:t>
            </a:r>
            <a:r>
              <a:rPr lang="en-US" sz="1800" b="0" i="0" u="none" strike="noStrike">
                <a:solidFill>
                  <a:srgbClr val="000000"/>
                </a:solidFill>
                <a:effectLst/>
                <a:latin typeface="Arial" panose="020B0604020202020204" pitchFamily="34" charset="0"/>
              </a:rPr>
              <a:t>ole of thematic Research Infrastructures in the EOSC nodes ecosystem (</a:t>
            </a:r>
            <a:r>
              <a:rPr lang="en-US" sz="1800" b="0" i="0" u="none" strike="noStrike">
                <a:solidFill>
                  <a:srgbClr val="212121"/>
                </a:solidFill>
                <a:effectLst/>
                <a:latin typeface="Arial" panose="020B0604020202020204" pitchFamily="34" charset="0"/>
              </a:rPr>
              <a:t>Andy Goetz, </a:t>
            </a:r>
            <a:r>
              <a:rPr lang="en-US" sz="1800" b="0" i="0" u="none" strike="noStrike">
                <a:solidFill>
                  <a:srgbClr val="000000"/>
                </a:solidFill>
                <a:effectLst/>
                <a:latin typeface="Arial" panose="020B0604020202020204" pitchFamily="34" charset="0"/>
              </a:rPr>
              <a:t>ESFRI-EOSC TF/EOSC-A)</a:t>
            </a:r>
            <a:endParaRPr lang="en-US" b="0" i="0" u="none" strike="noStrike">
              <a:solidFill>
                <a:srgbClr val="212121"/>
              </a:solidFill>
              <a:effectLst/>
              <a:latin typeface="Aptos" panose="020B0004020202020204" pitchFamily="34" charset="0"/>
            </a:endParaRPr>
          </a:p>
          <a:p>
            <a:pPr marL="450215" indent="-228600" algn="just" fontAlgn="base"/>
            <a:r>
              <a:rPr lang="en-US" sz="1800" b="0" i="0" u="none" strike="noStrike">
                <a:solidFill>
                  <a:srgbClr val="000000"/>
                </a:solidFill>
                <a:effectLst/>
                <a:latin typeface="Arial" panose="020B0604020202020204" pitchFamily="34" charset="0"/>
              </a:rPr>
              <a:t>Panel discussion</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000000"/>
                </a:solidFill>
                <a:effectLst/>
                <a:latin typeface="Arial" panose="020B0604020202020204" pitchFamily="34" charset="0"/>
              </a:rPr>
              <a:t>Further information about the e-IRG Workshop under the </a:t>
            </a:r>
            <a:r>
              <a:rPr lang="en-US" sz="1800" b="0" i="0" u="none" strike="noStrike">
                <a:solidFill>
                  <a:srgbClr val="212121"/>
                </a:solidFill>
                <a:effectLst/>
                <a:latin typeface="Arial" panose="020B0604020202020204" pitchFamily="34" charset="0"/>
              </a:rPr>
              <a:t>Belgian</a:t>
            </a:r>
            <a:r>
              <a:rPr lang="en-US" sz="1800" b="0" i="0" u="none" strike="noStrike">
                <a:solidFill>
                  <a:srgbClr val="000000"/>
                </a:solidFill>
                <a:effectLst/>
                <a:latin typeface="Arial" panose="020B0604020202020204" pitchFamily="34" charset="0"/>
              </a:rPr>
              <a:t>Presidency of the Council of the Union can be found at: </a:t>
            </a:r>
            <a:r>
              <a:rPr lang="en-US" sz="1800" b="0" i="0" u="sng" strike="noStrike">
                <a:solidFill>
                  <a:srgbClr val="1155CC"/>
                </a:solidFill>
                <a:effectLst/>
                <a:latin typeface="Arial" panose="020B0604020202020204" pitchFamily="34" charset="0"/>
                <a:hlinkClick r:id="rId8" tooltip="https://eur02.safelinks.protection.outlook.com/?url=https%3A%2F%2Fevents.geant.org%2Fevent%2F1529%2F&amp;data=05%7C02%7Ccathrin.stover%40geant.org%7Ce53c4eed3a204505493d08dc6f6244d0%7Cd8cc37ca6546448c83690f1026a3306b%7C0%7C0%7C638507715068272380%7CUnknown%7CTWFpbGZsb3d8eyJWIjoiMC4wLjAwMDAiLCJQIjoiV2luMzIiLCJBTiI6Ik1haWwiLCJXVCI6Mn0%3D%7C0%7C%7C%7C&amp;sdata=YoBLm6kRw1XnXR4%2BPLj3CtFIBNzeQoch8Qzpn%2FF453c%3D&amp;reserved=0"/>
              </a:rPr>
              <a:t>e-IRG Workshop under Belgian EU Presidency (5 June 2024): Overview</a:t>
            </a:r>
            <a:endParaRPr lang="en-US" b="0" i="0" u="none" strike="noStrike">
              <a:solidFill>
                <a:srgbClr val="212121"/>
              </a:solidFill>
              <a:effectLst/>
              <a:latin typeface="Aptos" panose="020B0004020202020204" pitchFamily="34" charset="0"/>
            </a:endParaRPr>
          </a:p>
          <a:p>
            <a:pPr algn="just">
              <a:spcAft>
                <a:spcPts val="1200"/>
              </a:spcAft>
            </a:pPr>
            <a:r>
              <a:rPr lang="en-US" sz="1800" b="0" i="0" u="none" strike="noStrike">
                <a:solidFill>
                  <a:srgbClr val="000000"/>
                </a:solidFill>
                <a:effectLst/>
                <a:latin typeface="Arial" panose="020B0604020202020204" pitchFamily="34" charset="0"/>
              </a:rPr>
              <a:t>We are looking forward hearing from you and seeing you in Brussels.</a:t>
            </a:r>
            <a:endParaRPr lang="en-US" b="0" i="0" u="none" strike="noStrike">
              <a:solidFill>
                <a:srgbClr val="212121"/>
              </a:solidFill>
              <a:effectLst/>
              <a:latin typeface="Aptos" panose="020B0004020202020204" pitchFamily="34" charset="0"/>
            </a:endParaRPr>
          </a:p>
          <a:p>
            <a:pPr algn="l"/>
            <a:r>
              <a:rPr lang="en-US" sz="1800" b="0" i="0" u="none" strike="noStrike">
                <a:solidFill>
                  <a:srgbClr val="000000"/>
                </a:solidFill>
                <a:effectLst/>
                <a:latin typeface="Arial" panose="020B0604020202020204" pitchFamily="34" charset="0"/>
              </a:rPr>
              <a:t>All the best,</a:t>
            </a:r>
            <a:endParaRPr lang="en-US" b="0" i="0" u="none" strike="noStrike">
              <a:solidFill>
                <a:srgbClr val="212121"/>
              </a:solidFill>
              <a:effectLst/>
              <a:latin typeface="Aptos" panose="020B0004020202020204" pitchFamily="34" charset="0"/>
            </a:endParaRPr>
          </a:p>
          <a:p>
            <a:br>
              <a:rPr lang="en-US"/>
            </a:br>
            <a:endParaRPr lang="en-US" dirty="0"/>
          </a:p>
        </p:txBody>
      </p:sp>
      <p:sp>
        <p:nvSpPr>
          <p:cNvPr id="4" name="Slide Number Placeholder 3"/>
          <p:cNvSpPr>
            <a:spLocks noGrp="1"/>
          </p:cNvSpPr>
          <p:nvPr>
            <p:ph type="sldNum" sz="quarter" idx="5"/>
          </p:nvPr>
        </p:nvSpPr>
        <p:spPr/>
        <p:txBody>
          <a:bodyPr/>
          <a:lstStyle/>
          <a:p>
            <a:fld id="{EAA26957-3063-4AF5-9C10-771E4439D98E}" type="slidenum">
              <a:rPr lang="en-GB" smtClean="0"/>
              <a:t>1</a:t>
            </a:fld>
            <a:endParaRPr lang="en-GB"/>
          </a:p>
        </p:txBody>
      </p:sp>
    </p:spTree>
    <p:extLst>
      <p:ext uri="{BB962C8B-B14F-4D97-AF65-F5344CB8AC3E}">
        <p14:creationId xmlns:p14="http://schemas.microsoft.com/office/powerpoint/2010/main" val="3735587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slide using map</a:t>
            </a:r>
          </a:p>
        </p:txBody>
      </p:sp>
      <p:sp>
        <p:nvSpPr>
          <p:cNvPr id="4" name="Slide Number Placeholder 3"/>
          <p:cNvSpPr>
            <a:spLocks noGrp="1"/>
          </p:cNvSpPr>
          <p:nvPr>
            <p:ph type="sldNum" sz="quarter" idx="10"/>
          </p:nvPr>
        </p:nvSpPr>
        <p:spPr/>
        <p:txBody>
          <a:bodyPr/>
          <a:lstStyle/>
          <a:p>
            <a:fld id="{EAA26957-3063-4AF5-9C10-771E4439D98E}" type="slidenum">
              <a:rPr lang="en-GB" smtClean="0"/>
              <a:t>3</a:t>
            </a:fld>
            <a:endParaRPr lang="en-GB"/>
          </a:p>
        </p:txBody>
      </p:sp>
    </p:spTree>
    <p:extLst>
      <p:ext uri="{BB962C8B-B14F-4D97-AF65-F5344CB8AC3E}">
        <p14:creationId xmlns:p14="http://schemas.microsoft.com/office/powerpoint/2010/main" val="9483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26957-3063-4AF5-9C10-771E4439D98E}" type="slidenum">
              <a:rPr lang="en-GB" smtClean="0"/>
              <a:t>4</a:t>
            </a:fld>
            <a:endParaRPr lang="en-GB"/>
          </a:p>
        </p:txBody>
      </p:sp>
    </p:spTree>
    <p:extLst>
      <p:ext uri="{BB962C8B-B14F-4D97-AF65-F5344CB8AC3E}">
        <p14:creationId xmlns:p14="http://schemas.microsoft.com/office/powerpoint/2010/main" val="92414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D5A246D-D57E-8B4B-9C0D-5CC340549EE5}" type="slidenum">
              <a:rPr lang="en-NL" smtClean="0"/>
              <a:t>6</a:t>
            </a:fld>
            <a:endParaRPr lang="en-NL"/>
          </a:p>
        </p:txBody>
      </p:sp>
    </p:spTree>
    <p:extLst>
      <p:ext uri="{BB962C8B-B14F-4D97-AF65-F5344CB8AC3E}">
        <p14:creationId xmlns:p14="http://schemas.microsoft.com/office/powerpoint/2010/main" val="337167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10</a:t>
            </a:fld>
            <a:endParaRPr lang="en-GB"/>
          </a:p>
        </p:txBody>
      </p:sp>
    </p:spTree>
    <p:extLst>
      <p:ext uri="{BB962C8B-B14F-4D97-AF65-F5344CB8AC3E}">
        <p14:creationId xmlns:p14="http://schemas.microsoft.com/office/powerpoint/2010/main" val="1064570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12</a:t>
            </a:fld>
            <a:endParaRPr lang="en-GB"/>
          </a:p>
        </p:txBody>
      </p:sp>
    </p:spTree>
    <p:extLst>
      <p:ext uri="{BB962C8B-B14F-4D97-AF65-F5344CB8AC3E}">
        <p14:creationId xmlns:p14="http://schemas.microsoft.com/office/powerpoint/2010/main" val="425465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a:p>
        </p:txBody>
      </p:sp>
    </p:spTree>
    <p:extLst>
      <p:ext uri="{BB962C8B-B14F-4D97-AF65-F5344CB8AC3E}">
        <p14:creationId xmlns:p14="http://schemas.microsoft.com/office/powerpoint/2010/main" val="1738240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407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009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F6300-7CE8-0547-BA00-FC02E97603DA}"/>
              </a:ext>
            </a:extLst>
          </p:cNvPr>
          <p:cNvSpPr/>
          <p:nvPr userDrawn="1"/>
        </p:nvSpPr>
        <p:spPr>
          <a:xfrm>
            <a:off x="0" y="6467707"/>
            <a:ext cx="1538868" cy="390293"/>
          </a:xfrm>
          <a:prstGeom prst="rect">
            <a:avLst/>
          </a:prstGeom>
          <a:solidFill>
            <a:srgbClr val="FFDD7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Objectives</a:t>
            </a:r>
          </a:p>
        </p:txBody>
      </p:sp>
      <p:sp>
        <p:nvSpPr>
          <p:cNvPr id="10" name="Rectangle 9">
            <a:extLst>
              <a:ext uri="{FF2B5EF4-FFF2-40B4-BE49-F238E27FC236}">
                <a16:creationId xmlns:a16="http://schemas.microsoft.com/office/drawing/2014/main" id="{A14C84F7-885B-A94E-8E78-3C548CC59F92}"/>
              </a:ext>
            </a:extLst>
          </p:cNvPr>
          <p:cNvSpPr/>
          <p:nvPr userDrawn="1"/>
        </p:nvSpPr>
        <p:spPr>
          <a:xfrm>
            <a:off x="1538868" y="6467707"/>
            <a:ext cx="1538868" cy="390293"/>
          </a:xfrm>
          <a:prstGeom prst="rect">
            <a:avLst/>
          </a:prstGeom>
          <a:solidFill>
            <a:srgbClr val="FFDD7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Challenges</a:t>
            </a:r>
          </a:p>
        </p:txBody>
      </p:sp>
      <p:sp>
        <p:nvSpPr>
          <p:cNvPr id="12" name="Rectangle 11">
            <a:extLst>
              <a:ext uri="{FF2B5EF4-FFF2-40B4-BE49-F238E27FC236}">
                <a16:creationId xmlns:a16="http://schemas.microsoft.com/office/drawing/2014/main" id="{E0033503-981C-D64F-93D8-D1BA5F2FF6CB}"/>
              </a:ext>
            </a:extLst>
          </p:cNvPr>
          <p:cNvSpPr/>
          <p:nvPr userDrawn="1"/>
        </p:nvSpPr>
        <p:spPr>
          <a:xfrm>
            <a:off x="3077736" y="6467707"/>
            <a:ext cx="1538868" cy="390293"/>
          </a:xfrm>
          <a:prstGeom prst="rect">
            <a:avLst/>
          </a:prstGeom>
          <a:solidFill>
            <a:srgbClr val="FFDD7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Achievements</a:t>
            </a:r>
          </a:p>
        </p:txBody>
      </p:sp>
      <p:sp>
        <p:nvSpPr>
          <p:cNvPr id="14" name="Rectangle 13">
            <a:extLst>
              <a:ext uri="{FF2B5EF4-FFF2-40B4-BE49-F238E27FC236}">
                <a16:creationId xmlns:a16="http://schemas.microsoft.com/office/drawing/2014/main" id="{8131B7F4-3BD6-224E-B99D-5A03C421D10D}"/>
              </a:ext>
            </a:extLst>
          </p:cNvPr>
          <p:cNvSpPr/>
          <p:nvPr userDrawn="1"/>
        </p:nvSpPr>
        <p:spPr>
          <a:xfrm>
            <a:off x="4616604" y="6467707"/>
            <a:ext cx="1538868" cy="390293"/>
          </a:xfrm>
          <a:prstGeom prst="rect">
            <a:avLst/>
          </a:prstGeom>
          <a:solidFill>
            <a:srgbClr val="FFDD7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Conclusions</a:t>
            </a:r>
          </a:p>
        </p:txBody>
      </p:sp>
      <p:sp>
        <p:nvSpPr>
          <p:cNvPr id="8" name="Title 1">
            <a:extLst>
              <a:ext uri="{FF2B5EF4-FFF2-40B4-BE49-F238E27FC236}">
                <a16:creationId xmlns:a16="http://schemas.microsoft.com/office/drawing/2014/main" id="{83DF798D-C606-6F40-84F1-492591DEBBD0}"/>
              </a:ext>
            </a:extLst>
          </p:cNvPr>
          <p:cNvSpPr>
            <a:spLocks noGrp="1"/>
          </p:cNvSpPr>
          <p:nvPr>
            <p:ph type="title"/>
          </p:nvPr>
        </p:nvSpPr>
        <p:spPr>
          <a:xfrm>
            <a:off x="454525" y="519825"/>
            <a:ext cx="9390692" cy="390293"/>
          </a:xfrm>
          <a:prstGeom prst="rect">
            <a:avLst/>
          </a:prstGeom>
        </p:spPr>
        <p:txBody>
          <a:bodyPr wrap="none"/>
          <a:lstStyle>
            <a:lvl1pPr>
              <a:defRPr sz="2400" b="1" cap="all" baseline="0">
                <a:solidFill>
                  <a:srgbClr val="FFC000"/>
                </a:solidFill>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39977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81E0-1306-4859-BF84-6C93185C88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306996-33DA-422F-99E2-9A02DDAC4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A8FB5-9692-4DEB-B86B-FBF834EF419D}"/>
              </a:ext>
            </a:extLst>
          </p:cNvPr>
          <p:cNvSpPr>
            <a:spLocks noGrp="1"/>
          </p:cNvSpPr>
          <p:nvPr>
            <p:ph type="dt" sz="half" idx="10"/>
          </p:nvPr>
        </p:nvSpPr>
        <p:spPr/>
        <p:txBody>
          <a:bodyPr/>
          <a:lstStyle/>
          <a:p>
            <a:fld id="{5C68DCD4-FC97-4AE8-B70D-017A76060731}" type="datetimeFigureOut">
              <a:rPr lang="en-GB" smtClean="0"/>
              <a:t>24/06/2024</a:t>
            </a:fld>
            <a:endParaRPr lang="en-GB"/>
          </a:p>
        </p:txBody>
      </p:sp>
      <p:sp>
        <p:nvSpPr>
          <p:cNvPr id="5" name="Footer Placeholder 4">
            <a:extLst>
              <a:ext uri="{FF2B5EF4-FFF2-40B4-BE49-F238E27FC236}">
                <a16:creationId xmlns:a16="http://schemas.microsoft.com/office/drawing/2014/main" id="{FBCC4B0B-EC76-4FF5-82CD-0E8D983A0C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285CE6-6104-4013-B7D8-28466DA1D48E}"/>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38453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GN5-IC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28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content slide B" userDrawn="1">
  <p:cSld name="1_content slide B">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206842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918524"/>
            <a:ext cx="9923105" cy="430909"/>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accent1">
                    <a:lumMod val="60000"/>
                    <a:lumOff val="40000"/>
                  </a:schemeClr>
                </a:solidFill>
              </a:rPr>
              <a:pPr/>
              <a:t>‹#›</a:t>
            </a:fld>
            <a:r>
              <a:rPr lang="en-GB" dirty="0">
                <a:solidFill>
                  <a:schemeClr val="accent1">
                    <a:lumMod val="60000"/>
                    <a:lumOff val="40000"/>
                  </a:schemeClr>
                </a:solidFill>
              </a:rPr>
              <a:t>     |</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accent1">
                    <a:lumMod val="60000"/>
                    <a:lumOff val="40000"/>
                  </a:schemeClr>
                </a:solidFill>
                <a:latin typeface="+mn-lt"/>
              </a:rPr>
              <a:t>GEANT.ORG</a:t>
            </a:r>
            <a:endParaRPr lang="en-GB" sz="1200" b="0" dirty="0">
              <a:solidFill>
                <a:schemeClr val="accent1">
                  <a:lumMod val="60000"/>
                  <a:lumOff val="40000"/>
                </a:schemeClr>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0541" t="70685" r="16055" b="24139"/>
          <a:stretch/>
        </p:blipFill>
        <p:spPr>
          <a:xfrm flipH="1">
            <a:off x="0" y="-38313"/>
            <a:ext cx="10286482" cy="593452"/>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9" r:id="rId2"/>
    <p:sldLayoutId id="2147483677" r:id="rId3"/>
    <p:sldLayoutId id="2147483682" r:id="rId4"/>
    <p:sldLayoutId id="2147483685" r:id="rId5"/>
    <p:sldLayoutId id="2147483686" r:id="rId6"/>
    <p:sldLayoutId id="214748368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6" Type="http://schemas.openxmlformats.org/officeDocument/2006/relationships/image" Target="../media/image66.png"/><Relationship Id="rId21" Type="http://schemas.openxmlformats.org/officeDocument/2006/relationships/image" Target="../media/image61.png"/><Relationship Id="rId42" Type="http://schemas.openxmlformats.org/officeDocument/2006/relationships/image" Target="../media/image81.png"/><Relationship Id="rId47" Type="http://schemas.openxmlformats.org/officeDocument/2006/relationships/image" Target="../media/image86.png"/><Relationship Id="rId63" Type="http://schemas.openxmlformats.org/officeDocument/2006/relationships/image" Target="../media/image102.png"/><Relationship Id="rId68" Type="http://schemas.openxmlformats.org/officeDocument/2006/relationships/image" Target="../media/image107.png"/><Relationship Id="rId2" Type="http://schemas.openxmlformats.org/officeDocument/2006/relationships/image" Target="../media/image42.jpeg"/><Relationship Id="rId16" Type="http://schemas.openxmlformats.org/officeDocument/2006/relationships/image" Target="../media/image56.png"/><Relationship Id="rId29" Type="http://schemas.openxmlformats.org/officeDocument/2006/relationships/image" Target="../media/image69.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6.png"/><Relationship Id="rId40" Type="http://schemas.openxmlformats.org/officeDocument/2006/relationships/image" Target="../media/image79.png"/><Relationship Id="rId45" Type="http://schemas.openxmlformats.org/officeDocument/2006/relationships/image" Target="../media/image84.png"/><Relationship Id="rId53" Type="http://schemas.openxmlformats.org/officeDocument/2006/relationships/image" Target="../media/image92.png"/><Relationship Id="rId58" Type="http://schemas.openxmlformats.org/officeDocument/2006/relationships/image" Target="../media/image97.png"/><Relationship Id="rId66" Type="http://schemas.openxmlformats.org/officeDocument/2006/relationships/image" Target="../media/image105.png"/><Relationship Id="rId74" Type="http://schemas.openxmlformats.org/officeDocument/2006/relationships/image" Target="../media/image113.png"/><Relationship Id="rId5" Type="http://schemas.openxmlformats.org/officeDocument/2006/relationships/image" Target="../media/image45.png"/><Relationship Id="rId61" Type="http://schemas.openxmlformats.org/officeDocument/2006/relationships/image" Target="../media/image100.png"/><Relationship Id="rId19" Type="http://schemas.openxmlformats.org/officeDocument/2006/relationships/image" Target="../media/image59.jpeg"/><Relationship Id="rId14" Type="http://schemas.openxmlformats.org/officeDocument/2006/relationships/image" Target="../media/image54.tiff"/><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2.png"/><Relationship Id="rId48" Type="http://schemas.openxmlformats.org/officeDocument/2006/relationships/image" Target="../media/image87.png"/><Relationship Id="rId56" Type="http://schemas.openxmlformats.org/officeDocument/2006/relationships/image" Target="../media/image95.png"/><Relationship Id="rId64" Type="http://schemas.openxmlformats.org/officeDocument/2006/relationships/image" Target="../media/image103.png"/><Relationship Id="rId69" Type="http://schemas.openxmlformats.org/officeDocument/2006/relationships/image" Target="../media/image108.svg"/><Relationship Id="rId8" Type="http://schemas.openxmlformats.org/officeDocument/2006/relationships/image" Target="../media/image48.png"/><Relationship Id="rId51" Type="http://schemas.openxmlformats.org/officeDocument/2006/relationships/image" Target="../media/image90.png"/><Relationship Id="rId72" Type="http://schemas.openxmlformats.org/officeDocument/2006/relationships/image" Target="../media/image111.png"/><Relationship Id="rId3" Type="http://schemas.openxmlformats.org/officeDocument/2006/relationships/image" Target="../media/image43.png"/><Relationship Id="rId12" Type="http://schemas.openxmlformats.org/officeDocument/2006/relationships/image" Target="../media/image52.jpe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7.png"/><Relationship Id="rId46" Type="http://schemas.openxmlformats.org/officeDocument/2006/relationships/image" Target="../media/image85.png"/><Relationship Id="rId59" Type="http://schemas.openxmlformats.org/officeDocument/2006/relationships/image" Target="../media/image98.png"/><Relationship Id="rId67" Type="http://schemas.openxmlformats.org/officeDocument/2006/relationships/image" Target="../media/image106.svg"/><Relationship Id="rId20" Type="http://schemas.openxmlformats.org/officeDocument/2006/relationships/image" Target="../media/image60.png"/><Relationship Id="rId41" Type="http://schemas.openxmlformats.org/officeDocument/2006/relationships/image" Target="../media/image80.png"/><Relationship Id="rId54" Type="http://schemas.openxmlformats.org/officeDocument/2006/relationships/image" Target="../media/image93.png"/><Relationship Id="rId62" Type="http://schemas.openxmlformats.org/officeDocument/2006/relationships/image" Target="../media/image101.png"/><Relationship Id="rId7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46.jpe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hyperlink" Target="http://wayf.dk/" TargetMode="External"/><Relationship Id="rId49" Type="http://schemas.openxmlformats.org/officeDocument/2006/relationships/image" Target="../media/image88.png"/><Relationship Id="rId57" Type="http://schemas.openxmlformats.org/officeDocument/2006/relationships/image" Target="../media/image96.png"/><Relationship Id="rId10" Type="http://schemas.openxmlformats.org/officeDocument/2006/relationships/image" Target="../media/image50.tiff"/><Relationship Id="rId31" Type="http://schemas.openxmlformats.org/officeDocument/2006/relationships/image" Target="../media/image71.png"/><Relationship Id="rId44" Type="http://schemas.openxmlformats.org/officeDocument/2006/relationships/image" Target="../media/image83.png"/><Relationship Id="rId52" Type="http://schemas.openxmlformats.org/officeDocument/2006/relationships/image" Target="../media/image91.png"/><Relationship Id="rId60" Type="http://schemas.openxmlformats.org/officeDocument/2006/relationships/image" Target="../media/image99.png"/><Relationship Id="rId65" Type="http://schemas.openxmlformats.org/officeDocument/2006/relationships/image" Target="../media/image104.png"/><Relationship Id="rId73" Type="http://schemas.openxmlformats.org/officeDocument/2006/relationships/image" Target="../media/image112.svg"/><Relationship Id="rId4" Type="http://schemas.openxmlformats.org/officeDocument/2006/relationships/image" Target="../media/image44.png"/><Relationship Id="rId9" Type="http://schemas.openxmlformats.org/officeDocument/2006/relationships/image" Target="../media/image49.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8.png"/><Relationship Id="rId34" Type="http://schemas.openxmlformats.org/officeDocument/2006/relationships/image" Target="../media/image74.png"/><Relationship Id="rId50" Type="http://schemas.openxmlformats.org/officeDocument/2006/relationships/image" Target="../media/image89.png"/><Relationship Id="rId55" Type="http://schemas.openxmlformats.org/officeDocument/2006/relationships/image" Target="../media/image94.png"/><Relationship Id="rId7" Type="http://schemas.openxmlformats.org/officeDocument/2006/relationships/image" Target="../media/image47.png"/><Relationship Id="rId71" Type="http://schemas.openxmlformats.org/officeDocument/2006/relationships/image" Target="../media/image110.svg"/></Relationships>
</file>

<file path=ppt/slides/_rels/slide1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6.png"/><Relationship Id="rId4" Type="http://schemas.openxmlformats.org/officeDocument/2006/relationships/diagramLayout" Target="../diagrams/layout1.xml"/><Relationship Id="rId9"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8.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image" Target="../media/image11.jpeg"/><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45E650-A7C9-7941-B8C1-9EB62BC38C2F}"/>
              </a:ext>
            </a:extLst>
          </p:cNvPr>
          <p:cNvSpPr/>
          <p:nvPr/>
        </p:nvSpPr>
        <p:spPr>
          <a:xfrm>
            <a:off x="0" y="-22302"/>
            <a:ext cx="12192000" cy="6842711"/>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01D1AD-FF15-244B-B225-8E5849DDC674}"/>
              </a:ext>
            </a:extLst>
          </p:cNvPr>
          <p:cNvPicPr>
            <a:picLocks noChangeAspect="1"/>
          </p:cNvPicPr>
          <p:nvPr/>
        </p:nvPicPr>
        <p:blipFill rotWithShape="1">
          <a:blip r:embed="rId3">
            <a:extLst>
              <a:ext uri="{28A0092B-C50C-407E-A947-70E740481C1C}">
                <a14:useLocalDpi xmlns:a14="http://schemas.microsoft.com/office/drawing/2010/main" val="0"/>
              </a:ext>
            </a:extLst>
          </a:blip>
          <a:srcRect l="13286" t="60631" r="43125" b="7997"/>
          <a:stretch/>
        </p:blipFill>
        <p:spPr>
          <a:xfrm>
            <a:off x="711199" y="-22302"/>
            <a:ext cx="11480801" cy="5825201"/>
          </a:xfrm>
          <a:prstGeom prst="rect">
            <a:avLst/>
          </a:prstGeom>
        </p:spPr>
      </p:pic>
      <p:sp>
        <p:nvSpPr>
          <p:cNvPr id="9" name="Text Placeholder 10"/>
          <p:cNvSpPr txBox="1">
            <a:spLocks/>
          </p:cNvSpPr>
          <p:nvPr/>
        </p:nvSpPr>
        <p:spPr>
          <a:xfrm>
            <a:off x="1255491" y="1655610"/>
            <a:ext cx="8848065" cy="9050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GB" sz="3000" dirty="0">
                <a:solidFill>
                  <a:schemeClr val="bg1"/>
                </a:solidFill>
              </a:rPr>
            </a:br>
            <a:r>
              <a:rPr lang="en-GB" sz="3000" dirty="0">
                <a:solidFill>
                  <a:schemeClr val="bg1"/>
                </a:solidFill>
              </a:rPr>
              <a:t>GÉANT’s Digital Services underlying </a:t>
            </a:r>
            <a:br>
              <a:rPr lang="en-GB" sz="3000" dirty="0">
                <a:solidFill>
                  <a:schemeClr val="bg1"/>
                </a:solidFill>
              </a:rPr>
            </a:br>
            <a:r>
              <a:rPr lang="en-GB" sz="3000" dirty="0">
                <a:solidFill>
                  <a:schemeClr val="bg1"/>
                </a:solidFill>
              </a:rPr>
              <a:t>the RI ecosystem</a:t>
            </a:r>
            <a:endParaRPr lang="en-US" sz="3000" dirty="0">
              <a:solidFill>
                <a:schemeClr val="bg1"/>
              </a:solidFill>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13" name="Text Placeholder 6"/>
          <p:cNvSpPr txBox="1">
            <a:spLocks/>
          </p:cNvSpPr>
          <p:nvPr/>
        </p:nvSpPr>
        <p:spPr>
          <a:xfrm>
            <a:off x="1255493" y="3773789"/>
            <a:ext cx="6753726" cy="7322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dirty="0">
                <a:solidFill>
                  <a:schemeClr val="bg1"/>
                </a:solidFill>
              </a:rPr>
              <a:t>Cathrin </a:t>
            </a:r>
            <a:r>
              <a:rPr lang="en-US" sz="2000" b="1" dirty="0" err="1">
                <a:solidFill>
                  <a:schemeClr val="bg1"/>
                </a:solidFill>
              </a:rPr>
              <a:t>Stöver</a:t>
            </a:r>
            <a:endParaRPr lang="en-US" sz="2000" b="1" dirty="0">
              <a:solidFill>
                <a:schemeClr val="bg1"/>
              </a:solidFill>
            </a:endParaRPr>
          </a:p>
          <a:p>
            <a:pPr>
              <a:lnSpc>
                <a:spcPct val="100000"/>
              </a:lnSpc>
              <a:spcBef>
                <a:spcPts val="0"/>
              </a:spcBef>
            </a:pPr>
            <a:r>
              <a:rPr lang="en-US" sz="2000" cap="all" dirty="0">
                <a:solidFill>
                  <a:schemeClr val="bg1"/>
                </a:solidFill>
              </a:rPr>
              <a:t>CCO, </a:t>
            </a:r>
            <a:r>
              <a:rPr lang="en-US" sz="2000" cap="all" dirty="0" err="1">
                <a:solidFill>
                  <a:schemeClr val="bg1"/>
                </a:solidFill>
              </a:rPr>
              <a:t>Géant</a:t>
            </a:r>
            <a:endParaRPr lang="en-GB" sz="2000" cap="all" dirty="0">
              <a:solidFill>
                <a:schemeClr val="bg1"/>
              </a:solidFill>
            </a:endParaRPr>
          </a:p>
        </p:txBody>
      </p:sp>
      <p:sp>
        <p:nvSpPr>
          <p:cNvPr id="23" name="Date Placeholder 3">
            <a:extLst>
              <a:ext uri="{FF2B5EF4-FFF2-40B4-BE49-F238E27FC236}">
                <a16:creationId xmlns:a16="http://schemas.microsoft.com/office/drawing/2014/main" id="{C850078D-81AF-0448-A794-95A3C416C535}"/>
              </a:ext>
            </a:extLst>
          </p:cNvPr>
          <p:cNvSpPr txBox="1">
            <a:spLocks/>
          </p:cNvSpPr>
          <p:nvPr/>
        </p:nvSpPr>
        <p:spPr>
          <a:xfrm>
            <a:off x="1255494" y="5922278"/>
            <a:ext cx="2480762" cy="6146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dirty="0">
                <a:solidFill>
                  <a:schemeClr val="bg1"/>
                </a:solidFill>
              </a:rPr>
              <a:t>Public</a:t>
            </a:r>
            <a:endParaRPr lang="en-GB" dirty="0">
              <a:solidFill>
                <a:schemeClr val="bg1"/>
              </a:solidFill>
            </a:endParaRPr>
          </a:p>
          <a:p>
            <a:pPr>
              <a:lnSpc>
                <a:spcPct val="150000"/>
              </a:lnSpc>
            </a:pPr>
            <a:endParaRPr lang="en-GB" dirty="0">
              <a:solidFill>
                <a:schemeClr val="bg1"/>
              </a:solidFill>
            </a:endParaRPr>
          </a:p>
        </p:txBody>
      </p:sp>
      <p:sp>
        <p:nvSpPr>
          <p:cNvPr id="31" name="Text Placeholder 6">
            <a:extLst>
              <a:ext uri="{FF2B5EF4-FFF2-40B4-BE49-F238E27FC236}">
                <a16:creationId xmlns:a16="http://schemas.microsoft.com/office/drawing/2014/main" id="{BF97B6D9-9532-6C4C-BD89-9525855C36B1}"/>
              </a:ext>
            </a:extLst>
          </p:cNvPr>
          <p:cNvSpPr txBox="1">
            <a:spLocks/>
          </p:cNvSpPr>
          <p:nvPr/>
        </p:nvSpPr>
        <p:spPr>
          <a:xfrm>
            <a:off x="1255494" y="5375228"/>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5 June 2024</a:t>
            </a:r>
            <a:endParaRPr lang="en-GB" sz="1600" dirty="0">
              <a:solidFill>
                <a:schemeClr val="bg1"/>
              </a:solidFill>
            </a:endParaRPr>
          </a:p>
        </p:txBody>
      </p:sp>
      <p:pic>
        <p:nvPicPr>
          <p:cNvPr id="5" name="Picture 4" descr="A cartoon of a person holding a mug with a dog&#10;&#10;Description automatically generated">
            <a:extLst>
              <a:ext uri="{FF2B5EF4-FFF2-40B4-BE49-F238E27FC236}">
                <a16:creationId xmlns:a16="http://schemas.microsoft.com/office/drawing/2014/main" id="{FE9CD0DA-B7D3-2799-0287-A7FC3AB439D5}"/>
              </a:ext>
            </a:extLst>
          </p:cNvPr>
          <p:cNvPicPr>
            <a:picLocks noChangeAspect="1"/>
          </p:cNvPicPr>
          <p:nvPr/>
        </p:nvPicPr>
        <p:blipFill rotWithShape="1">
          <a:blip r:embed="rId5"/>
          <a:srcRect b="23744"/>
          <a:stretch/>
        </p:blipFill>
        <p:spPr>
          <a:xfrm>
            <a:off x="8831419" y="2232217"/>
            <a:ext cx="1699336" cy="2613744"/>
          </a:xfrm>
          <a:prstGeom prst="rect">
            <a:avLst/>
          </a:prstGeom>
          <a:ln>
            <a:no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07BFC8EF-A9F1-694B-9F9D-CC0F056AA3B5}"/>
              </a:ext>
            </a:extLst>
          </p:cNvPr>
          <p:cNvSpPr/>
          <p:nvPr/>
        </p:nvSpPr>
        <p:spPr>
          <a:xfrm>
            <a:off x="0" y="4828031"/>
            <a:ext cx="12192000" cy="2052067"/>
          </a:xfrm>
          <a:prstGeom prst="rect">
            <a:avLst/>
          </a:prstGeom>
          <a:solidFill>
            <a:srgbClr val="42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55494" y="5255849"/>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RI Conference - Brussels</a:t>
            </a:r>
          </a:p>
        </p:txBody>
      </p:sp>
    </p:spTree>
    <p:extLst>
      <p:ext uri="{BB962C8B-B14F-4D97-AF65-F5344CB8AC3E}">
        <p14:creationId xmlns:p14="http://schemas.microsoft.com/office/powerpoint/2010/main" val="255734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9F80-4BDD-EB65-7547-E063C15B2BF8}"/>
              </a:ext>
            </a:extLst>
          </p:cNvPr>
          <p:cNvSpPr>
            <a:spLocks noGrp="1"/>
          </p:cNvSpPr>
          <p:nvPr>
            <p:ph type="title" idx="4294967295"/>
          </p:nvPr>
        </p:nvSpPr>
        <p:spPr>
          <a:xfrm>
            <a:off x="810228" y="205494"/>
            <a:ext cx="9921875" cy="430213"/>
          </a:xfrm>
        </p:spPr>
        <p:txBody>
          <a:bodyPr/>
          <a:lstStyle/>
          <a:p>
            <a:r>
              <a:rPr lang="en-US" dirty="0"/>
              <a:t>Trust and Identity Services for the European Research Community</a:t>
            </a:r>
            <a:endParaRPr lang="en-NL" dirty="0"/>
          </a:p>
        </p:txBody>
      </p:sp>
      <p:pic>
        <p:nvPicPr>
          <p:cNvPr id="5" name="Content Placeholder 4">
            <a:extLst>
              <a:ext uri="{FF2B5EF4-FFF2-40B4-BE49-F238E27FC236}">
                <a16:creationId xmlns:a16="http://schemas.microsoft.com/office/drawing/2014/main" id="{7DD5C067-5847-F252-FBA5-4D1BA102BDB5}"/>
              </a:ext>
            </a:extLst>
          </p:cNvPr>
          <p:cNvPicPr>
            <a:picLocks noGrp="1" noChangeAspect="1"/>
          </p:cNvPicPr>
          <p:nvPr>
            <p:ph idx="4294967295"/>
          </p:nvPr>
        </p:nvPicPr>
        <p:blipFill>
          <a:blip r:embed="rId3"/>
          <a:stretch>
            <a:fillRect/>
          </a:stretch>
        </p:blipFill>
        <p:spPr>
          <a:xfrm>
            <a:off x="1343522" y="766082"/>
            <a:ext cx="7927800" cy="5979022"/>
          </a:xfrm>
          <a:prstGeom prst="rect">
            <a:avLst/>
          </a:prstGeom>
        </p:spPr>
      </p:pic>
      <p:grpSp>
        <p:nvGrpSpPr>
          <p:cNvPr id="6" name="Group 5">
            <a:extLst>
              <a:ext uri="{FF2B5EF4-FFF2-40B4-BE49-F238E27FC236}">
                <a16:creationId xmlns:a16="http://schemas.microsoft.com/office/drawing/2014/main" id="{EC13C23F-A43F-24CE-ED5D-CEE40E09F216}"/>
              </a:ext>
            </a:extLst>
          </p:cNvPr>
          <p:cNvGrpSpPr/>
          <p:nvPr/>
        </p:nvGrpSpPr>
        <p:grpSpPr>
          <a:xfrm>
            <a:off x="9093986" y="3527831"/>
            <a:ext cx="1527006" cy="1539378"/>
            <a:chOff x="10322042" y="4352092"/>
            <a:chExt cx="1527006" cy="1539378"/>
          </a:xfrm>
          <a:effectLst>
            <a:outerShdw blurRad="50800" dist="38100" dir="2700000" algn="tl" rotWithShape="0">
              <a:prstClr val="black">
                <a:alpha val="40000"/>
              </a:prstClr>
            </a:outerShdw>
          </a:effectLst>
        </p:grpSpPr>
        <p:grpSp>
          <p:nvGrpSpPr>
            <p:cNvPr id="7" name="Group 6">
              <a:extLst>
                <a:ext uri="{FF2B5EF4-FFF2-40B4-BE49-F238E27FC236}">
                  <a16:creationId xmlns:a16="http://schemas.microsoft.com/office/drawing/2014/main" id="{7DEDF531-727B-C5E5-F1BA-7B80B93F09DA}"/>
                </a:ext>
              </a:extLst>
            </p:cNvPr>
            <p:cNvGrpSpPr/>
            <p:nvPr/>
          </p:nvGrpSpPr>
          <p:grpSpPr>
            <a:xfrm>
              <a:off x="10322042" y="4352092"/>
              <a:ext cx="1527006" cy="1539378"/>
              <a:chOff x="2772261" y="-386616"/>
              <a:chExt cx="2380967" cy="2400258"/>
            </a:xfrm>
          </p:grpSpPr>
          <p:sp>
            <p:nvSpPr>
              <p:cNvPr id="9" name="Oval 8">
                <a:extLst>
                  <a:ext uri="{FF2B5EF4-FFF2-40B4-BE49-F238E27FC236}">
                    <a16:creationId xmlns:a16="http://schemas.microsoft.com/office/drawing/2014/main" id="{985F6CB7-74D1-8148-BDC9-B2DFA1505E12}"/>
                  </a:ext>
                </a:extLst>
              </p:cNvPr>
              <p:cNvSpPr/>
              <p:nvPr/>
            </p:nvSpPr>
            <p:spPr>
              <a:xfrm>
                <a:off x="2781787" y="-386616"/>
                <a:ext cx="2371441" cy="23714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7CC3767-FD26-808A-8B82-CDF5F4B18849}"/>
                  </a:ext>
                </a:extLst>
              </p:cNvPr>
              <p:cNvSpPr/>
              <p:nvPr/>
            </p:nvSpPr>
            <p:spPr>
              <a:xfrm>
                <a:off x="2772261" y="-357799"/>
                <a:ext cx="2371441" cy="2371441"/>
              </a:xfrm>
              <a:prstGeom prst="ellipse">
                <a:avLst/>
              </a:prstGeom>
              <a:blipFill dpi="0" rotWithShape="1">
                <a:blip r:embed="rId4"/>
                <a:srcRect/>
                <a:stretch>
                  <a:fillRect t="10000" b="-10000"/>
                </a:stretch>
              </a:blip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4D6EF34A-7F05-086B-AA9E-CF91021149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 b="19947"/>
            <a:stretch/>
          </p:blipFill>
          <p:spPr>
            <a:xfrm>
              <a:off x="11082490" y="5572337"/>
              <a:ext cx="288206" cy="132756"/>
            </a:xfrm>
            <a:prstGeom prst="rect">
              <a:avLst/>
            </a:prstGeom>
            <a:ln w="38100">
              <a:noFill/>
            </a:ln>
          </p:spPr>
        </p:pic>
      </p:grpSp>
      <p:sp>
        <p:nvSpPr>
          <p:cNvPr id="11" name="Rounded Rectangle 2">
            <a:extLst>
              <a:ext uri="{FF2B5EF4-FFF2-40B4-BE49-F238E27FC236}">
                <a16:creationId xmlns:a16="http://schemas.microsoft.com/office/drawing/2014/main" id="{E60CCE5A-A737-1036-126B-2618735F73DB}"/>
              </a:ext>
            </a:extLst>
          </p:cNvPr>
          <p:cNvSpPr/>
          <p:nvPr/>
        </p:nvSpPr>
        <p:spPr>
          <a:xfrm>
            <a:off x="10142640" y="5085690"/>
            <a:ext cx="1608436" cy="13221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38">
            <a:extLst>
              <a:ext uri="{FF2B5EF4-FFF2-40B4-BE49-F238E27FC236}">
                <a16:creationId xmlns:a16="http://schemas.microsoft.com/office/drawing/2014/main" id="{5579EBF4-5E44-0AC6-47C8-DFF68F57C2AE}"/>
              </a:ext>
            </a:extLst>
          </p:cNvPr>
          <p:cNvSpPr/>
          <p:nvPr/>
        </p:nvSpPr>
        <p:spPr>
          <a:xfrm rot="18758238">
            <a:off x="10469365" y="4395095"/>
            <a:ext cx="291036" cy="971475"/>
          </a:xfrm>
          <a:prstGeom prst="triangle">
            <a:avLst>
              <a:gd name="adj" fmla="val 641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994083-26C1-D8EB-E12A-A4BDAB76E233}"/>
              </a:ext>
            </a:extLst>
          </p:cNvPr>
          <p:cNvSpPr txBox="1"/>
          <p:nvPr/>
        </p:nvSpPr>
        <p:spPr>
          <a:xfrm>
            <a:off x="347241" y="127322"/>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8047161D-B821-2921-7CFD-2EC2314920E2}"/>
              </a:ext>
            </a:extLst>
          </p:cNvPr>
          <p:cNvSpPr txBox="1"/>
          <p:nvPr/>
        </p:nvSpPr>
        <p:spPr>
          <a:xfrm rot="10800000" flipV="1">
            <a:off x="10185928" y="5146616"/>
            <a:ext cx="1608436" cy="1200329"/>
          </a:xfrm>
          <a:prstGeom prst="rect">
            <a:avLst/>
          </a:prstGeom>
          <a:noFill/>
        </p:spPr>
        <p:txBody>
          <a:bodyPr wrap="square" rtlCol="0" anchor="ctr">
            <a:spAutoFit/>
          </a:bodyPr>
          <a:lstStyle/>
          <a:p>
            <a:r>
              <a:rPr lang="en-GB" b="1" dirty="0" err="1">
                <a:solidFill>
                  <a:schemeClr val="accent4"/>
                </a:solidFill>
              </a:rPr>
              <a:t>Adapating</a:t>
            </a:r>
            <a:r>
              <a:rPr lang="en-GB" b="1" dirty="0">
                <a:solidFill>
                  <a:schemeClr val="accent4"/>
                </a:solidFill>
              </a:rPr>
              <a:t> T&amp;I Services to ever complex needs.</a:t>
            </a:r>
          </a:p>
        </p:txBody>
      </p:sp>
    </p:spTree>
    <p:extLst>
      <p:ext uri="{BB962C8B-B14F-4D97-AF65-F5344CB8AC3E}">
        <p14:creationId xmlns:p14="http://schemas.microsoft.com/office/powerpoint/2010/main" val="399339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7008FCD7-3381-6DF3-D817-F15DB52DEEC1}"/>
              </a:ext>
            </a:extLst>
          </p:cNvPr>
          <p:cNvSpPr/>
          <p:nvPr/>
        </p:nvSpPr>
        <p:spPr>
          <a:xfrm>
            <a:off x="0" y="1707764"/>
            <a:ext cx="12192000" cy="35881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BDC29478-FC5F-ABED-4069-42BC4765203F}"/>
              </a:ext>
            </a:extLst>
          </p:cNvPr>
          <p:cNvGrpSpPr/>
          <p:nvPr/>
        </p:nvGrpSpPr>
        <p:grpSpPr>
          <a:xfrm>
            <a:off x="3368233" y="328402"/>
            <a:ext cx="5856790" cy="6202134"/>
            <a:chOff x="-245163" y="328027"/>
            <a:chExt cx="12668210" cy="13334036"/>
          </a:xfrm>
        </p:grpSpPr>
        <p:sp>
          <p:nvSpPr>
            <p:cNvPr id="37" name="Rounded Rectangle 36">
              <a:extLst>
                <a:ext uri="{FF2B5EF4-FFF2-40B4-BE49-F238E27FC236}">
                  <a16:creationId xmlns:a16="http://schemas.microsoft.com/office/drawing/2014/main" id="{51151FCC-1777-6D7B-3090-FF97B629AD3A}"/>
                </a:ext>
              </a:extLst>
            </p:cNvPr>
            <p:cNvSpPr/>
            <p:nvPr/>
          </p:nvSpPr>
          <p:spPr>
            <a:xfrm>
              <a:off x="-245163" y="328027"/>
              <a:ext cx="12668210" cy="13334036"/>
            </a:xfrm>
            <a:prstGeom prst="roundRect">
              <a:avLst>
                <a:gd name="adj" fmla="val 3371"/>
              </a:avLst>
            </a:prstGeom>
            <a:pattFill prst="dotGrid">
              <a:fgClr>
                <a:srgbClr val="DCEAF8"/>
              </a:fgClr>
              <a:bgClr>
                <a:schemeClr val="bg1"/>
              </a:bgClr>
            </a:patt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dirty="0"/>
            </a:p>
          </p:txBody>
        </p:sp>
        <p:sp>
          <p:nvSpPr>
            <p:cNvPr id="22" name="Rounded Rectangle 21">
              <a:extLst>
                <a:ext uri="{FF2B5EF4-FFF2-40B4-BE49-F238E27FC236}">
                  <a16:creationId xmlns:a16="http://schemas.microsoft.com/office/drawing/2014/main" id="{48AF08EF-3249-03EA-F05C-974584D42071}"/>
                </a:ext>
              </a:extLst>
            </p:cNvPr>
            <p:cNvSpPr/>
            <p:nvPr/>
          </p:nvSpPr>
          <p:spPr>
            <a:xfrm>
              <a:off x="1854196" y="5293946"/>
              <a:ext cx="9773924" cy="3658666"/>
            </a:xfrm>
            <a:prstGeom prst="roundRect">
              <a:avLst>
                <a:gd name="adj" fmla="val 5723"/>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8" name="Rounded Rectangle 7">
              <a:extLst>
                <a:ext uri="{FF2B5EF4-FFF2-40B4-BE49-F238E27FC236}">
                  <a16:creationId xmlns:a16="http://schemas.microsoft.com/office/drawing/2014/main" id="{6BDCB26D-148C-CC1E-D7AF-1D606E8DD707}"/>
                </a:ext>
              </a:extLst>
            </p:cNvPr>
            <p:cNvSpPr/>
            <p:nvPr/>
          </p:nvSpPr>
          <p:spPr>
            <a:xfrm>
              <a:off x="9971311" y="10483402"/>
              <a:ext cx="1458684" cy="2663354"/>
            </a:xfrm>
            <a:prstGeom prst="roundRect">
              <a:avLst>
                <a:gd name="adj" fmla="val 1321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grpSp>
          <p:nvGrpSpPr>
            <p:cNvPr id="10" name="Group 9">
              <a:extLst>
                <a:ext uri="{FF2B5EF4-FFF2-40B4-BE49-F238E27FC236}">
                  <a16:creationId xmlns:a16="http://schemas.microsoft.com/office/drawing/2014/main" id="{98103E64-F255-589E-F796-17F161DF48B7}"/>
                </a:ext>
              </a:extLst>
            </p:cNvPr>
            <p:cNvGrpSpPr/>
            <p:nvPr/>
          </p:nvGrpSpPr>
          <p:grpSpPr>
            <a:xfrm>
              <a:off x="2155368" y="10492941"/>
              <a:ext cx="7097486" cy="706226"/>
              <a:chOff x="424543" y="4856374"/>
              <a:chExt cx="7097486" cy="706226"/>
            </a:xfrm>
          </p:grpSpPr>
          <p:sp>
            <p:nvSpPr>
              <p:cNvPr id="2" name="Rounded Rectangle 1">
                <a:extLst>
                  <a:ext uri="{FF2B5EF4-FFF2-40B4-BE49-F238E27FC236}">
                    <a16:creationId xmlns:a16="http://schemas.microsoft.com/office/drawing/2014/main" id="{3733FF0E-4EF9-6F74-4115-7AF7BDD6A9B1}"/>
                  </a:ext>
                </a:extLst>
              </p:cNvPr>
              <p:cNvSpPr/>
              <p:nvPr/>
            </p:nvSpPr>
            <p:spPr>
              <a:xfrm>
                <a:off x="424543" y="4856374"/>
                <a:ext cx="7097486" cy="706226"/>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pic>
            <p:nvPicPr>
              <p:cNvPr id="1026" name="Picture 2">
                <a:extLst>
                  <a:ext uri="{FF2B5EF4-FFF2-40B4-BE49-F238E27FC236}">
                    <a16:creationId xmlns:a16="http://schemas.microsoft.com/office/drawing/2014/main" id="{AD88CE50-AB62-A6E6-B478-6C49859528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661" y="4948902"/>
                <a:ext cx="2002971" cy="5007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Geant">
              <a:extLst>
                <a:ext uri="{FF2B5EF4-FFF2-40B4-BE49-F238E27FC236}">
                  <a16:creationId xmlns:a16="http://schemas.microsoft.com/office/drawing/2014/main" id="{94010463-F6E3-8D3A-2221-4431A44E3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5829" y="2410779"/>
              <a:ext cx="1301172" cy="56572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3EE1E2CE-E1AE-FE9D-F0A2-12C3B516C73D}"/>
                </a:ext>
              </a:extLst>
            </p:cNvPr>
            <p:cNvSpPr/>
            <p:nvPr/>
          </p:nvSpPr>
          <p:spPr>
            <a:xfrm>
              <a:off x="4616346" y="5745941"/>
              <a:ext cx="2160000" cy="2937875"/>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pic>
          <p:nvPicPr>
            <p:cNvPr id="15" name="Picture 2">
              <a:extLst>
                <a:ext uri="{FF2B5EF4-FFF2-40B4-BE49-F238E27FC236}">
                  <a16:creationId xmlns:a16="http://schemas.microsoft.com/office/drawing/2014/main" id="{E39D7D99-4DC8-25CD-2913-1C5DA500E0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899" y="7934070"/>
              <a:ext cx="1940228" cy="64246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a:extLst>
                <a:ext uri="{FF2B5EF4-FFF2-40B4-BE49-F238E27FC236}">
                  <a16:creationId xmlns:a16="http://schemas.microsoft.com/office/drawing/2014/main" id="{E680C37F-4102-420B-58E2-916C7F91FD14}"/>
                </a:ext>
              </a:extLst>
            </p:cNvPr>
            <p:cNvSpPr/>
            <p:nvPr/>
          </p:nvSpPr>
          <p:spPr>
            <a:xfrm>
              <a:off x="9243071" y="5737860"/>
              <a:ext cx="2160000" cy="2945954"/>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20" name="Rounded Rectangle 19">
              <a:extLst>
                <a:ext uri="{FF2B5EF4-FFF2-40B4-BE49-F238E27FC236}">
                  <a16:creationId xmlns:a16="http://schemas.microsoft.com/office/drawing/2014/main" id="{5BF63F1B-AD4E-AC74-11CD-F19884641F58}"/>
                </a:ext>
              </a:extLst>
            </p:cNvPr>
            <p:cNvSpPr/>
            <p:nvPr/>
          </p:nvSpPr>
          <p:spPr>
            <a:xfrm>
              <a:off x="4614214" y="2244119"/>
              <a:ext cx="2160000" cy="2880000"/>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23" name="Rounded Rectangle 22">
              <a:extLst>
                <a:ext uri="{FF2B5EF4-FFF2-40B4-BE49-F238E27FC236}">
                  <a16:creationId xmlns:a16="http://schemas.microsoft.com/office/drawing/2014/main" id="{CEB3A2CC-0C99-147C-6207-45660CA561D7}"/>
                </a:ext>
              </a:extLst>
            </p:cNvPr>
            <p:cNvSpPr/>
            <p:nvPr/>
          </p:nvSpPr>
          <p:spPr>
            <a:xfrm>
              <a:off x="2289698" y="5745939"/>
              <a:ext cx="2160000" cy="2937876"/>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27" name="Rounded Rectangle 26">
              <a:extLst>
                <a:ext uri="{FF2B5EF4-FFF2-40B4-BE49-F238E27FC236}">
                  <a16:creationId xmlns:a16="http://schemas.microsoft.com/office/drawing/2014/main" id="{4B6E1FEA-DEA3-92D0-68B7-9E00334BE0B1}"/>
                </a:ext>
              </a:extLst>
            </p:cNvPr>
            <p:cNvSpPr/>
            <p:nvPr/>
          </p:nvSpPr>
          <p:spPr>
            <a:xfrm>
              <a:off x="9240939" y="2260850"/>
              <a:ext cx="2160000" cy="2880000"/>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29" name="Rounded Rectangle 28">
              <a:extLst>
                <a:ext uri="{FF2B5EF4-FFF2-40B4-BE49-F238E27FC236}">
                  <a16:creationId xmlns:a16="http://schemas.microsoft.com/office/drawing/2014/main" id="{B69098F4-4D05-5BE1-9DA2-E74B812B0C1E}"/>
                </a:ext>
              </a:extLst>
            </p:cNvPr>
            <p:cNvSpPr/>
            <p:nvPr/>
          </p:nvSpPr>
          <p:spPr>
            <a:xfrm>
              <a:off x="2287567" y="2243250"/>
              <a:ext cx="2160000" cy="2880000"/>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31" name="Rounded Rectangle 30">
              <a:extLst>
                <a:ext uri="{FF2B5EF4-FFF2-40B4-BE49-F238E27FC236}">
                  <a16:creationId xmlns:a16="http://schemas.microsoft.com/office/drawing/2014/main" id="{2E6D9E5D-2515-DE8C-86E7-57449856E8A7}"/>
                </a:ext>
              </a:extLst>
            </p:cNvPr>
            <p:cNvSpPr/>
            <p:nvPr/>
          </p:nvSpPr>
          <p:spPr>
            <a:xfrm>
              <a:off x="6928792" y="2242982"/>
              <a:ext cx="2160000" cy="2880000"/>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sp>
          <p:nvSpPr>
            <p:cNvPr id="32" name="Rounded Rectangle 31">
              <a:extLst>
                <a:ext uri="{FF2B5EF4-FFF2-40B4-BE49-F238E27FC236}">
                  <a16:creationId xmlns:a16="http://schemas.microsoft.com/office/drawing/2014/main" id="{8BF62E34-AAA5-17B9-9BCA-69E4F76D7138}"/>
                </a:ext>
              </a:extLst>
            </p:cNvPr>
            <p:cNvSpPr/>
            <p:nvPr/>
          </p:nvSpPr>
          <p:spPr>
            <a:xfrm>
              <a:off x="6937329" y="5737862"/>
              <a:ext cx="2160000" cy="2937875"/>
            </a:xfrm>
            <a:prstGeom prst="roundRect">
              <a:avLst>
                <a:gd name="adj" fmla="val 13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a:p>
          </p:txBody>
        </p:sp>
        <p:pic>
          <p:nvPicPr>
            <p:cNvPr id="1030" name="Picture 6" descr="InAcademia">
              <a:extLst>
                <a:ext uri="{FF2B5EF4-FFF2-40B4-BE49-F238E27FC236}">
                  <a16:creationId xmlns:a16="http://schemas.microsoft.com/office/drawing/2014/main" id="{2AC9F4DE-E78D-BCC3-EFDC-932B4C9354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717" y="7088302"/>
              <a:ext cx="1463809" cy="3804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101E3949-B44A-04CC-91D5-77BD9D77F39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75356" y="2355785"/>
              <a:ext cx="1808761" cy="65264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32" name="Picture 8" descr="Home">
              <a:extLst>
                <a:ext uri="{FF2B5EF4-FFF2-40B4-BE49-F238E27FC236}">
                  <a16:creationId xmlns:a16="http://schemas.microsoft.com/office/drawing/2014/main" id="{F7A84DDE-D65A-FC7C-EA49-DBC6FBFC34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4583" y="2411478"/>
              <a:ext cx="518119" cy="466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OSC Logo">
              <a:extLst>
                <a:ext uri="{FF2B5EF4-FFF2-40B4-BE49-F238E27FC236}">
                  <a16:creationId xmlns:a16="http://schemas.microsoft.com/office/drawing/2014/main" id="{D97FF315-B34A-742B-4D26-16F8BDA425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7955" y="2497292"/>
              <a:ext cx="1098512" cy="2471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6F7F2BAC-2A8E-CBE8-200B-31C4B22E0A8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01052" y="3240334"/>
              <a:ext cx="1341173" cy="48836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9A727E8-4EC0-1E11-6182-1A17C00FDF03}"/>
                </a:ext>
              </a:extLst>
            </p:cNvPr>
            <p:cNvPicPr>
              <a:picLocks noChangeAspect="1"/>
            </p:cNvPicPr>
            <p:nvPr/>
          </p:nvPicPr>
          <p:blipFill>
            <a:blip r:embed="rId10"/>
            <a:stretch>
              <a:fillRect/>
            </a:stretch>
          </p:blipFill>
          <p:spPr>
            <a:xfrm>
              <a:off x="9413361" y="2526921"/>
              <a:ext cx="1716556" cy="488362"/>
            </a:xfrm>
            <a:prstGeom prst="rect">
              <a:avLst/>
            </a:prstGeom>
          </p:spPr>
        </p:pic>
        <p:pic>
          <p:nvPicPr>
            <p:cNvPr id="45" name="Picture 2">
              <a:extLst>
                <a:ext uri="{FF2B5EF4-FFF2-40B4-BE49-F238E27FC236}">
                  <a16:creationId xmlns:a16="http://schemas.microsoft.com/office/drawing/2014/main" id="{15F2F729-8D5A-688E-F3B9-8B1CB22F360F}"/>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057957" y="3111832"/>
              <a:ext cx="717251" cy="6125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D1431945-910B-4694-A927-F85A52618A4B}"/>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7900526" y="3070439"/>
              <a:ext cx="1032174" cy="6836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duTEAMS">
              <a:extLst>
                <a:ext uri="{FF2B5EF4-FFF2-40B4-BE49-F238E27FC236}">
                  <a16:creationId xmlns:a16="http://schemas.microsoft.com/office/drawing/2014/main" id="{09969AA1-54C3-BDA6-627E-968C083B8F5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51981" y="7973957"/>
              <a:ext cx="1772642" cy="44553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FCA89C7-982E-D2E2-7C9A-0AC986040C0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775356" y="3188002"/>
              <a:ext cx="1623051" cy="525559"/>
            </a:xfrm>
            <a:prstGeom prst="rect">
              <a:avLst/>
            </a:prstGeom>
          </p:spPr>
        </p:pic>
        <p:pic>
          <p:nvPicPr>
            <p:cNvPr id="50" name="Picture 12" descr="Eurofusion">
              <a:extLst>
                <a:ext uri="{FF2B5EF4-FFF2-40B4-BE49-F238E27FC236}">
                  <a16:creationId xmlns:a16="http://schemas.microsoft.com/office/drawing/2014/main" id="{89854FF0-7829-9B1E-8CB9-25F264AAA3C8}"/>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612392" y="4664535"/>
              <a:ext cx="1375348" cy="3297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Go to front page ">
              <a:extLst>
                <a:ext uri="{FF2B5EF4-FFF2-40B4-BE49-F238E27FC236}">
                  <a16:creationId xmlns:a16="http://schemas.microsoft.com/office/drawing/2014/main" id="{DED15673-72CA-E28F-B0E0-27A781C4B851}"/>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190057" y="3908586"/>
              <a:ext cx="1136551" cy="3332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8A90945-F546-8FC1-EF84-1F900D4DE47D}"/>
                </a:ext>
              </a:extLst>
            </p:cNvPr>
            <p:cNvSpPr txBox="1"/>
            <p:nvPr/>
          </p:nvSpPr>
          <p:spPr>
            <a:xfrm>
              <a:off x="4699921" y="978688"/>
              <a:ext cx="1963888" cy="1107733"/>
            </a:xfrm>
            <a:prstGeom prst="rect">
              <a:avLst/>
            </a:prstGeom>
            <a:noFill/>
          </p:spPr>
          <p:txBody>
            <a:bodyPr wrap="none" rtlCol="0">
              <a:spAutoFit/>
            </a:bodyPr>
            <a:lstStyle/>
            <a:p>
              <a:pPr algn="ctr"/>
              <a:r>
                <a:rPr lang="en-GR" sz="1003" b="1">
                  <a:latin typeface="Avenir Next" panose="020B0503020202020204" pitchFamily="34" charset="0"/>
                  <a:cs typeface="Biome" panose="020B0604020202020204" pitchFamily="34" charset="0"/>
                </a:rPr>
                <a:t>High</a:t>
              </a:r>
            </a:p>
            <a:p>
              <a:pPr algn="ctr"/>
              <a:r>
                <a:rPr lang="en-GR" sz="1003" b="1">
                  <a:latin typeface="Avenir Next" panose="020B0503020202020204" pitchFamily="34" charset="0"/>
                  <a:cs typeface="Biome" panose="020B0604020202020204" pitchFamily="34" charset="0"/>
                </a:rPr>
                <a:t>Performance</a:t>
              </a:r>
            </a:p>
            <a:p>
              <a:pPr algn="ctr"/>
              <a:r>
                <a:rPr lang="en-GR" sz="1003" b="1">
                  <a:latin typeface="Avenir Next" panose="020B0503020202020204" pitchFamily="34" charset="0"/>
                  <a:cs typeface="Biome" panose="020B0604020202020204" pitchFamily="34" charset="0"/>
                </a:rPr>
                <a:t>Computing</a:t>
              </a:r>
            </a:p>
          </p:txBody>
        </p:sp>
        <p:sp>
          <p:nvSpPr>
            <p:cNvPr id="54" name="TextBox 53">
              <a:extLst>
                <a:ext uri="{FF2B5EF4-FFF2-40B4-BE49-F238E27FC236}">
                  <a16:creationId xmlns:a16="http://schemas.microsoft.com/office/drawing/2014/main" id="{A468A0FA-8566-849A-C6BB-C78370C2E137}"/>
                </a:ext>
              </a:extLst>
            </p:cNvPr>
            <p:cNvSpPr txBox="1"/>
            <p:nvPr/>
          </p:nvSpPr>
          <p:spPr>
            <a:xfrm>
              <a:off x="6847643" y="1041251"/>
              <a:ext cx="2181316" cy="1107733"/>
            </a:xfrm>
            <a:prstGeom prst="rect">
              <a:avLst/>
            </a:prstGeom>
            <a:noFill/>
          </p:spPr>
          <p:txBody>
            <a:bodyPr wrap="none" rtlCol="0">
              <a:spAutoFit/>
            </a:bodyPr>
            <a:lstStyle/>
            <a:p>
              <a:pPr algn="ctr"/>
              <a:r>
                <a:rPr lang="en-GR" sz="1003" b="1">
                  <a:latin typeface="Avenir Next" panose="020B0503020202020204" pitchFamily="34" charset="0"/>
                  <a:cs typeface="Biome" panose="020B0604020202020204" pitchFamily="34" charset="0"/>
                </a:rPr>
                <a:t>European</a:t>
              </a:r>
            </a:p>
            <a:p>
              <a:pPr algn="ctr"/>
              <a:r>
                <a:rPr lang="en-GR" sz="1003" b="1">
                  <a:latin typeface="Avenir Next" panose="020B0503020202020204" pitchFamily="34" charset="0"/>
                  <a:cs typeface="Biome" panose="020B0604020202020204" pitchFamily="34" charset="0"/>
                </a:rPr>
                <a:t>Research</a:t>
              </a:r>
              <a:br>
                <a:rPr lang="en-GR" sz="1003" b="1">
                  <a:latin typeface="Avenir Next" panose="020B0503020202020204" pitchFamily="34" charset="0"/>
                  <a:cs typeface="Biome" panose="020B0604020202020204" pitchFamily="34" charset="0"/>
                </a:rPr>
              </a:br>
              <a:r>
                <a:rPr lang="en-GR" sz="1003" b="1">
                  <a:latin typeface="Avenir Next" panose="020B0503020202020204" pitchFamily="34" charset="0"/>
                  <a:cs typeface="Biome" panose="020B0604020202020204" pitchFamily="34" charset="0"/>
                </a:rPr>
                <a:t>Infrastructures</a:t>
              </a:r>
            </a:p>
          </p:txBody>
        </p:sp>
        <p:sp>
          <p:nvSpPr>
            <p:cNvPr id="55" name="TextBox 54">
              <a:extLst>
                <a:ext uri="{FF2B5EF4-FFF2-40B4-BE49-F238E27FC236}">
                  <a16:creationId xmlns:a16="http://schemas.microsoft.com/office/drawing/2014/main" id="{70AE5B5F-A34E-5C7D-698D-2021BCD07650}"/>
                </a:ext>
              </a:extLst>
            </p:cNvPr>
            <p:cNvSpPr txBox="1"/>
            <p:nvPr/>
          </p:nvSpPr>
          <p:spPr>
            <a:xfrm>
              <a:off x="9463956" y="1638782"/>
              <a:ext cx="1615364" cy="492029"/>
            </a:xfrm>
            <a:prstGeom prst="rect">
              <a:avLst/>
            </a:prstGeom>
            <a:noFill/>
          </p:spPr>
          <p:txBody>
            <a:bodyPr wrap="none" rtlCol="0">
              <a:spAutoFit/>
            </a:bodyPr>
            <a:lstStyle/>
            <a:p>
              <a:pPr algn="ctr"/>
              <a:r>
                <a:rPr lang="en-GR" sz="1003" b="1">
                  <a:latin typeface="Avenir Next" panose="020B0503020202020204" pitchFamily="34" charset="0"/>
                  <a:cs typeface="Biome" panose="020B0604020202020204" pitchFamily="34" charset="0"/>
                </a:rPr>
                <a:t>Education</a:t>
              </a:r>
              <a:endParaRPr lang="en-US" sz="1003" b="1" dirty="0">
                <a:latin typeface="Avenir Next" panose="020B0503020202020204" pitchFamily="34" charset="0"/>
                <a:cs typeface="Biome" panose="020B0604020202020204" pitchFamily="34" charset="0"/>
              </a:endParaRPr>
            </a:p>
          </p:txBody>
        </p:sp>
        <p:sp>
          <p:nvSpPr>
            <p:cNvPr id="56" name="TextBox 55">
              <a:extLst>
                <a:ext uri="{FF2B5EF4-FFF2-40B4-BE49-F238E27FC236}">
                  <a16:creationId xmlns:a16="http://schemas.microsoft.com/office/drawing/2014/main" id="{EE30EBFC-0685-6F16-3226-D5096EFCE626}"/>
                </a:ext>
              </a:extLst>
            </p:cNvPr>
            <p:cNvSpPr txBox="1"/>
            <p:nvPr/>
          </p:nvSpPr>
          <p:spPr>
            <a:xfrm>
              <a:off x="2247066" y="910806"/>
              <a:ext cx="2245265" cy="1107733"/>
            </a:xfrm>
            <a:prstGeom prst="rect">
              <a:avLst/>
            </a:prstGeom>
            <a:noFill/>
          </p:spPr>
          <p:txBody>
            <a:bodyPr wrap="none" rtlCol="0">
              <a:spAutoFit/>
            </a:bodyPr>
            <a:lstStyle/>
            <a:p>
              <a:pPr algn="ctr"/>
              <a:r>
                <a:rPr lang="en-GR" sz="1003" b="1">
                  <a:latin typeface="Avenir Next" panose="020B0503020202020204" pitchFamily="34" charset="0"/>
                  <a:cs typeface="Biome" panose="020B0604020202020204" pitchFamily="34" charset="0"/>
                </a:rPr>
                <a:t>GEANT</a:t>
              </a:r>
            </a:p>
            <a:p>
              <a:pPr algn="ctr"/>
              <a:r>
                <a:rPr lang="en-GR" sz="1003" b="1">
                  <a:latin typeface="Avenir Next" panose="020B0503020202020204" pitchFamily="34" charset="0"/>
                  <a:cs typeface="Biome" panose="020B0604020202020204" pitchFamily="34" charset="0"/>
                </a:rPr>
                <a:t>NREN</a:t>
              </a:r>
              <a:br>
                <a:rPr lang="en-GR" sz="1003" b="1">
                  <a:latin typeface="Avenir Next" panose="020B0503020202020204" pitchFamily="34" charset="0"/>
                  <a:cs typeface="Biome" panose="020B0604020202020204" pitchFamily="34" charset="0"/>
                </a:rPr>
              </a:br>
              <a:r>
                <a:rPr lang="en-GR" sz="1003" b="1">
                  <a:latin typeface="Avenir Next" panose="020B0503020202020204" pitchFamily="34" charset="0"/>
                  <a:cs typeface="Biome" panose="020B0604020202020204" pitchFamily="34" charset="0"/>
                </a:rPr>
                <a:t>Infrastructures </a:t>
              </a:r>
            </a:p>
          </p:txBody>
        </p:sp>
        <p:pic>
          <p:nvPicPr>
            <p:cNvPr id="58" name="Picture 57">
              <a:extLst>
                <a:ext uri="{FF2B5EF4-FFF2-40B4-BE49-F238E27FC236}">
                  <a16:creationId xmlns:a16="http://schemas.microsoft.com/office/drawing/2014/main" id="{7511D1DD-695D-0845-110B-8501E8C9FF70}"/>
                </a:ext>
              </a:extLst>
            </p:cNvPr>
            <p:cNvPicPr>
              <a:picLocks noChangeAspect="1"/>
            </p:cNvPicPr>
            <p:nvPr/>
          </p:nvPicPr>
          <p:blipFill>
            <a:blip r:embed="rId17"/>
            <a:stretch>
              <a:fillRect/>
            </a:stretch>
          </p:blipFill>
          <p:spPr>
            <a:xfrm>
              <a:off x="4896108" y="4420791"/>
              <a:ext cx="1658577" cy="333230"/>
            </a:xfrm>
            <a:prstGeom prst="rect">
              <a:avLst/>
            </a:prstGeom>
          </p:spPr>
        </p:pic>
        <p:pic>
          <p:nvPicPr>
            <p:cNvPr id="1024" name="Immagine 1">
              <a:extLst>
                <a:ext uri="{FF2B5EF4-FFF2-40B4-BE49-F238E27FC236}">
                  <a16:creationId xmlns:a16="http://schemas.microsoft.com/office/drawing/2014/main" id="{AB6B2423-97B2-7B03-D6BD-CB80FD262377}"/>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450888" y="7878525"/>
              <a:ext cx="1759176" cy="522998"/>
            </a:xfrm>
            <a:prstGeom prst="rect">
              <a:avLst/>
            </a:prstGeom>
          </p:spPr>
        </p:pic>
        <p:pic>
          <p:nvPicPr>
            <p:cNvPr id="1038" name="Picture 14" descr="umbrellaID">
              <a:extLst>
                <a:ext uri="{FF2B5EF4-FFF2-40B4-BE49-F238E27FC236}">
                  <a16:creationId xmlns:a16="http://schemas.microsoft.com/office/drawing/2014/main" id="{911C2451-C862-945A-CBCC-D4ACA74AF53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88915" y="6508883"/>
              <a:ext cx="1352726" cy="5245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26744C0-C5E6-84F5-1E04-475E2AC313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27193" y="5972072"/>
              <a:ext cx="1623318" cy="3607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SRI">
              <a:extLst>
                <a:ext uri="{FF2B5EF4-FFF2-40B4-BE49-F238E27FC236}">
                  <a16:creationId xmlns:a16="http://schemas.microsoft.com/office/drawing/2014/main" id="{D72053A2-955A-F502-FF77-A392DB0A7BA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28014" y="3857616"/>
              <a:ext cx="942866" cy="2988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322644D-1E55-0E7A-17B6-6AB62AEDE54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007310" y="4398680"/>
              <a:ext cx="1279210" cy="175891"/>
            </a:xfrm>
            <a:prstGeom prst="rect">
              <a:avLst/>
            </a:prstGeom>
            <a:noFill/>
            <a:extLst>
              <a:ext uri="{909E8E84-426E-40DD-AFC4-6F175D3DCCD1}">
                <a14:hiddenFill xmlns:a14="http://schemas.microsoft.com/office/drawing/2010/main">
                  <a:solidFill>
                    <a:srgbClr val="FFFFFF"/>
                  </a:solidFill>
                </a14:hiddenFill>
              </a:ext>
            </a:extLst>
          </p:spPr>
        </p:pic>
        <p:grpSp>
          <p:nvGrpSpPr>
            <p:cNvPr id="1029" name="Group 1028">
              <a:extLst>
                <a:ext uri="{FF2B5EF4-FFF2-40B4-BE49-F238E27FC236}">
                  <a16:creationId xmlns:a16="http://schemas.microsoft.com/office/drawing/2014/main" id="{583CA737-69AA-ECCF-67D2-0A32701C006A}"/>
                </a:ext>
              </a:extLst>
            </p:cNvPr>
            <p:cNvGrpSpPr/>
            <p:nvPr/>
          </p:nvGrpSpPr>
          <p:grpSpPr>
            <a:xfrm>
              <a:off x="7083849" y="7217613"/>
              <a:ext cx="1962863" cy="744121"/>
              <a:chOff x="10911833" y="5760873"/>
              <a:chExt cx="1962863" cy="744121"/>
            </a:xfrm>
          </p:grpSpPr>
          <p:pic>
            <p:nvPicPr>
              <p:cNvPr id="1025" name="Picture 6" descr="EOSC Logo">
                <a:extLst>
                  <a:ext uri="{FF2B5EF4-FFF2-40B4-BE49-F238E27FC236}">
                    <a16:creationId xmlns:a16="http://schemas.microsoft.com/office/drawing/2014/main" id="{AF2877DF-CAEB-68E7-50EB-2D8D3A2C502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33787" y="5760873"/>
                <a:ext cx="1644710" cy="370060"/>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5B8714F0-CF27-3521-0B6D-165E4BFD6B4D}"/>
                  </a:ext>
                </a:extLst>
              </p:cNvPr>
              <p:cNvSpPr txBox="1"/>
              <p:nvPr/>
            </p:nvSpPr>
            <p:spPr>
              <a:xfrm>
                <a:off x="10911833" y="6074612"/>
                <a:ext cx="1962863" cy="430382"/>
              </a:xfrm>
              <a:prstGeom prst="rect">
                <a:avLst/>
              </a:prstGeom>
              <a:noFill/>
            </p:spPr>
            <p:txBody>
              <a:bodyPr wrap="square" rtlCol="0">
                <a:spAutoFit/>
              </a:bodyPr>
              <a:lstStyle/>
              <a:p>
                <a:pPr algn="ctr"/>
                <a:r>
                  <a:rPr lang="en-GR" sz="802" b="1" spc="75" dirty="0">
                    <a:latin typeface="Avenir Book" panose="02000503020000020003" pitchFamily="2" charset="0"/>
                  </a:rPr>
                  <a:t>federated </a:t>
                </a:r>
                <a:r>
                  <a:rPr lang="en-GR" sz="802" b="1" spc="75" dirty="0">
                    <a:solidFill>
                      <a:srgbClr val="EC5D80"/>
                    </a:solidFill>
                    <a:latin typeface="Avenir Book" panose="02000503020000020003" pitchFamily="2" charset="0"/>
                  </a:rPr>
                  <a:t>A</a:t>
                </a:r>
                <a:r>
                  <a:rPr lang="en-GR" sz="802" b="1" spc="75" dirty="0">
                    <a:solidFill>
                      <a:srgbClr val="008792"/>
                    </a:solidFill>
                    <a:latin typeface="Avenir Book" panose="02000503020000020003" pitchFamily="2" charset="0"/>
                  </a:rPr>
                  <a:t>AI</a:t>
                </a:r>
              </a:p>
            </p:txBody>
          </p:sp>
        </p:grpSp>
        <p:pic>
          <p:nvPicPr>
            <p:cNvPr id="1033" name="Picture 1032">
              <a:extLst>
                <a:ext uri="{FF2B5EF4-FFF2-40B4-BE49-F238E27FC236}">
                  <a16:creationId xmlns:a16="http://schemas.microsoft.com/office/drawing/2014/main" id="{EB643807-0C23-21DC-5CF7-7301FCB9BAF0}"/>
                </a:ext>
              </a:extLst>
            </p:cNvPr>
            <p:cNvPicPr>
              <a:picLocks noChangeAspect="1"/>
            </p:cNvPicPr>
            <p:nvPr/>
          </p:nvPicPr>
          <p:blipFill>
            <a:blip r:embed="rId24"/>
            <a:stretch>
              <a:fillRect/>
            </a:stretch>
          </p:blipFill>
          <p:spPr>
            <a:xfrm>
              <a:off x="8020456" y="3895446"/>
              <a:ext cx="961036" cy="288919"/>
            </a:xfrm>
            <a:prstGeom prst="rect">
              <a:avLst/>
            </a:prstGeom>
          </p:spPr>
        </p:pic>
        <p:pic>
          <p:nvPicPr>
            <p:cNvPr id="3" name="Picture 2">
              <a:extLst>
                <a:ext uri="{FF2B5EF4-FFF2-40B4-BE49-F238E27FC236}">
                  <a16:creationId xmlns:a16="http://schemas.microsoft.com/office/drawing/2014/main" id="{36B7CAE8-A625-2440-4F00-E5C387B9E3AC}"/>
                </a:ext>
              </a:extLst>
            </p:cNvPr>
            <p:cNvPicPr>
              <a:picLocks noChangeAspect="1"/>
            </p:cNvPicPr>
            <p:nvPr/>
          </p:nvPicPr>
          <p:blipFill>
            <a:blip r:embed="rId25"/>
            <a:stretch>
              <a:fillRect/>
            </a:stretch>
          </p:blipFill>
          <p:spPr>
            <a:xfrm>
              <a:off x="2636945" y="5835837"/>
              <a:ext cx="1590401" cy="852955"/>
            </a:xfrm>
            <a:prstGeom prst="rect">
              <a:avLst/>
            </a:prstGeom>
          </p:spPr>
        </p:pic>
        <p:pic>
          <p:nvPicPr>
            <p:cNvPr id="7" name="Picture 6">
              <a:extLst>
                <a:ext uri="{FF2B5EF4-FFF2-40B4-BE49-F238E27FC236}">
                  <a16:creationId xmlns:a16="http://schemas.microsoft.com/office/drawing/2014/main" id="{47E95416-FC1D-CB5F-519C-DA3457ED3B95}"/>
                </a:ext>
              </a:extLst>
            </p:cNvPr>
            <p:cNvPicPr>
              <a:picLocks noChangeAspect="1"/>
            </p:cNvPicPr>
            <p:nvPr/>
          </p:nvPicPr>
          <p:blipFill rotWithShape="1">
            <a:blip r:embed="rId26"/>
            <a:srcRect l="22922" t="15035" r="15694" b="28686"/>
            <a:stretch/>
          </p:blipFill>
          <p:spPr>
            <a:xfrm>
              <a:off x="5167478" y="5783634"/>
              <a:ext cx="1159128" cy="796661"/>
            </a:xfrm>
            <a:prstGeom prst="rect">
              <a:avLst/>
            </a:prstGeom>
          </p:spPr>
        </p:pic>
        <p:sp>
          <p:nvSpPr>
            <p:cNvPr id="4" name="Left Bracket 3">
              <a:extLst>
                <a:ext uri="{FF2B5EF4-FFF2-40B4-BE49-F238E27FC236}">
                  <a16:creationId xmlns:a16="http://schemas.microsoft.com/office/drawing/2014/main" id="{82E54A88-469B-2924-3198-4875CE37560B}"/>
                </a:ext>
              </a:extLst>
            </p:cNvPr>
            <p:cNvSpPr/>
            <p:nvPr/>
          </p:nvSpPr>
          <p:spPr>
            <a:xfrm>
              <a:off x="1203158" y="6812458"/>
              <a:ext cx="497305" cy="4017635"/>
            </a:xfrm>
            <a:prstGeom prst="leftBracket">
              <a:avLst>
                <a:gd name="adj" fmla="val 64516"/>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sz="902"/>
            </a:p>
          </p:txBody>
        </p:sp>
        <p:sp>
          <p:nvSpPr>
            <p:cNvPr id="6" name="Left Bracket 5">
              <a:extLst>
                <a:ext uri="{FF2B5EF4-FFF2-40B4-BE49-F238E27FC236}">
                  <a16:creationId xmlns:a16="http://schemas.microsoft.com/office/drawing/2014/main" id="{F4888E09-9273-726E-27F7-40E6178E77D6}"/>
                </a:ext>
              </a:extLst>
            </p:cNvPr>
            <p:cNvSpPr/>
            <p:nvPr/>
          </p:nvSpPr>
          <p:spPr>
            <a:xfrm>
              <a:off x="1176343" y="10919459"/>
              <a:ext cx="497305" cy="2227297"/>
            </a:xfrm>
            <a:prstGeom prst="leftBracket">
              <a:avLst>
                <a:gd name="adj" fmla="val 59408"/>
              </a:avLst>
            </a:prstGeom>
            <a:ln w="19050">
              <a:solidFill>
                <a:schemeClr val="bg1">
                  <a:lumMod val="65000"/>
                </a:schemeClr>
              </a:solidFill>
              <a:prstDash val="lgDash"/>
              <a:extLst>
                <a:ext uri="{C807C97D-BFC1-408E-A445-0C87EB9F89A2}">
                  <ask:lineSketchStyleProps xmlns:ask="http://schemas.microsoft.com/office/drawing/2018/sketchyshapes" sd="1219033472">
                    <a:custGeom>
                      <a:avLst/>
                      <a:gdLst>
                        <a:gd name="connsiteX0" fmla="*/ 497305 w 497305"/>
                        <a:gd name="connsiteY0" fmla="*/ 1537436 h 1537436"/>
                        <a:gd name="connsiteX1" fmla="*/ 0 w 497305"/>
                        <a:gd name="connsiteY1" fmla="*/ 1495996 h 1537436"/>
                        <a:gd name="connsiteX2" fmla="*/ 0 w 497305"/>
                        <a:gd name="connsiteY2" fmla="*/ 982053 h 1537436"/>
                        <a:gd name="connsiteX3" fmla="*/ 0 w 497305"/>
                        <a:gd name="connsiteY3" fmla="*/ 511746 h 1537436"/>
                        <a:gd name="connsiteX4" fmla="*/ 0 w 497305"/>
                        <a:gd name="connsiteY4" fmla="*/ 41440 h 1537436"/>
                        <a:gd name="connsiteX5" fmla="*/ 497305 w 497305"/>
                        <a:gd name="connsiteY5" fmla="*/ 0 h 1537436"/>
                        <a:gd name="connsiteX6" fmla="*/ 497305 w 497305"/>
                        <a:gd name="connsiteY6" fmla="*/ 481730 h 1537436"/>
                        <a:gd name="connsiteX7" fmla="*/ 497305 w 497305"/>
                        <a:gd name="connsiteY7" fmla="*/ 963460 h 1537436"/>
                        <a:gd name="connsiteX8" fmla="*/ 497305 w 497305"/>
                        <a:gd name="connsiteY8" fmla="*/ 1537436 h 1537436"/>
                        <a:gd name="connsiteX0" fmla="*/ 497305 w 497305"/>
                        <a:gd name="connsiteY0" fmla="*/ 1537436 h 1537436"/>
                        <a:gd name="connsiteX1" fmla="*/ 0 w 497305"/>
                        <a:gd name="connsiteY1" fmla="*/ 1495996 h 1537436"/>
                        <a:gd name="connsiteX2" fmla="*/ 0 w 497305"/>
                        <a:gd name="connsiteY2" fmla="*/ 1011144 h 1537436"/>
                        <a:gd name="connsiteX3" fmla="*/ 0 w 497305"/>
                        <a:gd name="connsiteY3" fmla="*/ 540838 h 1537436"/>
                        <a:gd name="connsiteX4" fmla="*/ 0 w 497305"/>
                        <a:gd name="connsiteY4" fmla="*/ 41440 h 1537436"/>
                        <a:gd name="connsiteX5" fmla="*/ 497305 w 497305"/>
                        <a:gd name="connsiteY5" fmla="*/ 0 h 153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305" h="1537436" stroke="0" extrusionOk="0">
                          <a:moveTo>
                            <a:pt x="497305" y="1537436"/>
                          </a:moveTo>
                          <a:cubicBezTo>
                            <a:pt x="216863" y="1533866"/>
                            <a:pt x="-2113" y="1519676"/>
                            <a:pt x="0" y="1495996"/>
                          </a:cubicBezTo>
                          <a:cubicBezTo>
                            <a:pt x="-35134" y="1248099"/>
                            <a:pt x="9898" y="1232123"/>
                            <a:pt x="0" y="982053"/>
                          </a:cubicBezTo>
                          <a:cubicBezTo>
                            <a:pt x="-9898" y="731983"/>
                            <a:pt x="56286" y="627558"/>
                            <a:pt x="0" y="511746"/>
                          </a:cubicBezTo>
                          <a:cubicBezTo>
                            <a:pt x="-56286" y="395934"/>
                            <a:pt x="5631" y="168740"/>
                            <a:pt x="0" y="41440"/>
                          </a:cubicBezTo>
                          <a:cubicBezTo>
                            <a:pt x="-2760" y="9662"/>
                            <a:pt x="226012" y="-12439"/>
                            <a:pt x="497305" y="0"/>
                          </a:cubicBezTo>
                          <a:cubicBezTo>
                            <a:pt x="501483" y="120049"/>
                            <a:pt x="469563" y="364092"/>
                            <a:pt x="497305" y="481730"/>
                          </a:cubicBezTo>
                          <a:cubicBezTo>
                            <a:pt x="525047" y="599368"/>
                            <a:pt x="467580" y="859186"/>
                            <a:pt x="497305" y="963460"/>
                          </a:cubicBezTo>
                          <a:cubicBezTo>
                            <a:pt x="527030" y="1067734"/>
                            <a:pt x="429383" y="1310103"/>
                            <a:pt x="497305" y="1537436"/>
                          </a:cubicBezTo>
                          <a:close/>
                        </a:path>
                        <a:path w="497305" h="1537436" fill="none" extrusionOk="0">
                          <a:moveTo>
                            <a:pt x="497305" y="1537436"/>
                          </a:moveTo>
                          <a:cubicBezTo>
                            <a:pt x="228099" y="1538746"/>
                            <a:pt x="-3567" y="1518306"/>
                            <a:pt x="0" y="1495996"/>
                          </a:cubicBezTo>
                          <a:cubicBezTo>
                            <a:pt x="-11360" y="1304801"/>
                            <a:pt x="33362" y="1216941"/>
                            <a:pt x="0" y="1011144"/>
                          </a:cubicBezTo>
                          <a:cubicBezTo>
                            <a:pt x="-33362" y="805347"/>
                            <a:pt x="37397" y="771112"/>
                            <a:pt x="0" y="540838"/>
                          </a:cubicBezTo>
                          <a:cubicBezTo>
                            <a:pt x="-37397" y="310564"/>
                            <a:pt x="56475" y="242565"/>
                            <a:pt x="0" y="41440"/>
                          </a:cubicBezTo>
                          <a:cubicBezTo>
                            <a:pt x="9555" y="6691"/>
                            <a:pt x="161643" y="-23584"/>
                            <a:pt x="497305"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sz="902"/>
            </a:p>
          </p:txBody>
        </p:sp>
        <p:sp>
          <p:nvSpPr>
            <p:cNvPr id="11" name="Left Bracket 10">
              <a:extLst>
                <a:ext uri="{FF2B5EF4-FFF2-40B4-BE49-F238E27FC236}">
                  <a16:creationId xmlns:a16="http://schemas.microsoft.com/office/drawing/2014/main" id="{D4FA921C-3FEC-07AE-056E-E71B77A70795}"/>
                </a:ext>
              </a:extLst>
            </p:cNvPr>
            <p:cNvSpPr/>
            <p:nvPr/>
          </p:nvSpPr>
          <p:spPr>
            <a:xfrm>
              <a:off x="1211149" y="2056915"/>
              <a:ext cx="497305" cy="4629220"/>
            </a:xfrm>
            <a:prstGeom prst="leftBracket">
              <a:avLst>
                <a:gd name="adj" fmla="val 68953"/>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sz="902"/>
            </a:p>
          </p:txBody>
        </p:sp>
        <p:sp>
          <p:nvSpPr>
            <p:cNvPr id="59" name="Freeform 58">
              <a:extLst>
                <a:ext uri="{FF2B5EF4-FFF2-40B4-BE49-F238E27FC236}">
                  <a16:creationId xmlns:a16="http://schemas.microsoft.com/office/drawing/2014/main" id="{19EAC1CF-5697-7289-890E-DE9376F2ABD4}"/>
                </a:ext>
              </a:extLst>
            </p:cNvPr>
            <p:cNvSpPr/>
            <p:nvPr/>
          </p:nvSpPr>
          <p:spPr>
            <a:xfrm>
              <a:off x="9979535" y="10483426"/>
              <a:ext cx="1450527" cy="436034"/>
            </a:xfrm>
            <a:custGeom>
              <a:avLst/>
              <a:gdLst>
                <a:gd name="connsiteX0" fmla="*/ 192823 w 1458684"/>
                <a:gd name="connsiteY0" fmla="*/ 0 h 210252"/>
                <a:gd name="connsiteX1" fmla="*/ 1265861 w 1458684"/>
                <a:gd name="connsiteY1" fmla="*/ 0 h 210252"/>
                <a:gd name="connsiteX2" fmla="*/ 1458684 w 1458684"/>
                <a:gd name="connsiteY2" fmla="*/ 192823 h 210252"/>
                <a:gd name="connsiteX3" fmla="*/ 1458684 w 1458684"/>
                <a:gd name="connsiteY3" fmla="*/ 210252 h 210252"/>
                <a:gd name="connsiteX4" fmla="*/ 0 w 1458684"/>
                <a:gd name="connsiteY4" fmla="*/ 210252 h 210252"/>
                <a:gd name="connsiteX5" fmla="*/ 0 w 1458684"/>
                <a:gd name="connsiteY5" fmla="*/ 192823 h 210252"/>
                <a:gd name="connsiteX6" fmla="*/ 192823 w 1458684"/>
                <a:gd name="connsiteY6" fmla="*/ 0 h 210252"/>
                <a:gd name="connsiteX0" fmla="*/ 133111 w 1458684"/>
                <a:gd name="connsiteY0" fmla="*/ 4004 h 210252"/>
                <a:gd name="connsiteX1" fmla="*/ 1265861 w 1458684"/>
                <a:gd name="connsiteY1" fmla="*/ 0 h 210252"/>
                <a:gd name="connsiteX2" fmla="*/ 1458684 w 1458684"/>
                <a:gd name="connsiteY2" fmla="*/ 192823 h 210252"/>
                <a:gd name="connsiteX3" fmla="*/ 1458684 w 1458684"/>
                <a:gd name="connsiteY3" fmla="*/ 210252 h 210252"/>
                <a:gd name="connsiteX4" fmla="*/ 0 w 1458684"/>
                <a:gd name="connsiteY4" fmla="*/ 210252 h 210252"/>
                <a:gd name="connsiteX5" fmla="*/ 0 w 1458684"/>
                <a:gd name="connsiteY5" fmla="*/ 192823 h 210252"/>
                <a:gd name="connsiteX6" fmla="*/ 133111 w 1458684"/>
                <a:gd name="connsiteY6" fmla="*/ 4004 h 210252"/>
                <a:gd name="connsiteX0" fmla="*/ 135795 w 1461368"/>
                <a:gd name="connsiteY0" fmla="*/ 4004 h 210252"/>
                <a:gd name="connsiteX1" fmla="*/ 1268545 w 1461368"/>
                <a:gd name="connsiteY1" fmla="*/ 0 h 210252"/>
                <a:gd name="connsiteX2" fmla="*/ 1461368 w 1461368"/>
                <a:gd name="connsiteY2" fmla="*/ 192823 h 210252"/>
                <a:gd name="connsiteX3" fmla="*/ 1461368 w 1461368"/>
                <a:gd name="connsiteY3" fmla="*/ 210252 h 210252"/>
                <a:gd name="connsiteX4" fmla="*/ 2684 w 1461368"/>
                <a:gd name="connsiteY4" fmla="*/ 210252 h 210252"/>
                <a:gd name="connsiteX5" fmla="*/ 2684 w 1461368"/>
                <a:gd name="connsiteY5" fmla="*/ 192823 h 210252"/>
                <a:gd name="connsiteX6" fmla="*/ 135795 w 1461368"/>
                <a:gd name="connsiteY6" fmla="*/ 4004 h 210252"/>
                <a:gd name="connsiteX0" fmla="*/ 135795 w 1461368"/>
                <a:gd name="connsiteY0" fmla="*/ 0 h 206248"/>
                <a:gd name="connsiteX1" fmla="*/ 1328257 w 1461368"/>
                <a:gd name="connsiteY1" fmla="*/ 0 h 206248"/>
                <a:gd name="connsiteX2" fmla="*/ 1461368 w 1461368"/>
                <a:gd name="connsiteY2" fmla="*/ 188819 h 206248"/>
                <a:gd name="connsiteX3" fmla="*/ 1461368 w 1461368"/>
                <a:gd name="connsiteY3" fmla="*/ 206248 h 206248"/>
                <a:gd name="connsiteX4" fmla="*/ 2684 w 1461368"/>
                <a:gd name="connsiteY4" fmla="*/ 206248 h 206248"/>
                <a:gd name="connsiteX5" fmla="*/ 2684 w 1461368"/>
                <a:gd name="connsiteY5" fmla="*/ 188819 h 206248"/>
                <a:gd name="connsiteX6" fmla="*/ 135795 w 1461368"/>
                <a:gd name="connsiteY6" fmla="*/ 0 h 206248"/>
                <a:gd name="connsiteX0" fmla="*/ 135795 w 1461437"/>
                <a:gd name="connsiteY0" fmla="*/ 0 h 206248"/>
                <a:gd name="connsiteX1" fmla="*/ 1328257 w 1461437"/>
                <a:gd name="connsiteY1" fmla="*/ 0 h 206248"/>
                <a:gd name="connsiteX2" fmla="*/ 1461368 w 1461437"/>
                <a:gd name="connsiteY2" fmla="*/ 188819 h 206248"/>
                <a:gd name="connsiteX3" fmla="*/ 1461368 w 1461437"/>
                <a:gd name="connsiteY3" fmla="*/ 206248 h 206248"/>
                <a:gd name="connsiteX4" fmla="*/ 2684 w 1461437"/>
                <a:gd name="connsiteY4" fmla="*/ 206248 h 206248"/>
                <a:gd name="connsiteX5" fmla="*/ 2684 w 1461437"/>
                <a:gd name="connsiteY5" fmla="*/ 188819 h 206248"/>
                <a:gd name="connsiteX6" fmla="*/ 135795 w 1461437"/>
                <a:gd name="connsiteY6" fmla="*/ 0 h 2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437" h="206248">
                  <a:moveTo>
                    <a:pt x="135795" y="0"/>
                  </a:moveTo>
                  <a:lnTo>
                    <a:pt x="1328257" y="0"/>
                  </a:lnTo>
                  <a:cubicBezTo>
                    <a:pt x="1468872" y="16019"/>
                    <a:pt x="1461368" y="82326"/>
                    <a:pt x="1461368" y="188819"/>
                  </a:cubicBezTo>
                  <a:lnTo>
                    <a:pt x="1461368" y="206248"/>
                  </a:lnTo>
                  <a:lnTo>
                    <a:pt x="2684" y="206248"/>
                  </a:lnTo>
                  <a:lnTo>
                    <a:pt x="2684" y="188819"/>
                  </a:lnTo>
                  <a:cubicBezTo>
                    <a:pt x="2684" y="82326"/>
                    <a:pt x="-30411" y="28034"/>
                    <a:pt x="135795" y="0"/>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902"/>
                <a:t>Third Party</a:t>
              </a:r>
              <a:endParaRPr lang="en-GR" sz="902"/>
            </a:p>
          </p:txBody>
        </p:sp>
        <p:pic>
          <p:nvPicPr>
            <p:cNvPr id="2050" name="Picture 2">
              <a:extLst>
                <a:ext uri="{FF2B5EF4-FFF2-40B4-BE49-F238E27FC236}">
                  <a16:creationId xmlns:a16="http://schemas.microsoft.com/office/drawing/2014/main" id="{1049C8EE-C89D-FBAC-D97E-5BB2D7704F25}"/>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7642" t="28852" r="26903" b="26264"/>
            <a:stretch/>
          </p:blipFill>
          <p:spPr bwMode="auto">
            <a:xfrm>
              <a:off x="10605536" y="12417191"/>
              <a:ext cx="265130" cy="2617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F2239EF-C4E6-4B5C-E035-61B8F8BCF73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8601" t="33359" r="15246" b="31711"/>
            <a:stretch/>
          </p:blipFill>
          <p:spPr bwMode="auto">
            <a:xfrm>
              <a:off x="10252536" y="11865635"/>
              <a:ext cx="896233" cy="2617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1B81E83F-53B9-CA2E-03E6-0114E72053D9}"/>
                </a:ext>
              </a:extLst>
            </p:cNvPr>
            <p:cNvPicPr>
              <a:picLocks noChangeAspect="1"/>
            </p:cNvPicPr>
            <p:nvPr/>
          </p:nvPicPr>
          <p:blipFill>
            <a:blip r:embed="rId29"/>
            <a:stretch>
              <a:fillRect/>
            </a:stretch>
          </p:blipFill>
          <p:spPr>
            <a:xfrm>
              <a:off x="10524578" y="11126451"/>
              <a:ext cx="352150" cy="517867"/>
            </a:xfrm>
            <a:prstGeom prst="rect">
              <a:avLst/>
            </a:prstGeom>
          </p:spPr>
        </p:pic>
        <p:pic>
          <p:nvPicPr>
            <p:cNvPr id="13" name="Google Shape;1440;gedea1164c0_4_1394">
              <a:extLst>
                <a:ext uri="{FF2B5EF4-FFF2-40B4-BE49-F238E27FC236}">
                  <a16:creationId xmlns:a16="http://schemas.microsoft.com/office/drawing/2014/main" id="{B6FEAF7E-0E0B-E0AC-D742-27D99B755853}"/>
                </a:ext>
              </a:extLst>
            </p:cNvPr>
            <p:cNvPicPr preferRelativeResize="0"/>
            <p:nvPr/>
          </p:nvPicPr>
          <p:blipFill rotWithShape="1">
            <a:blip r:embed="rId30">
              <a:alphaModFix/>
            </a:blip>
            <a:srcRect/>
            <a:stretch/>
          </p:blipFill>
          <p:spPr>
            <a:xfrm>
              <a:off x="4865896" y="11944266"/>
              <a:ext cx="499211" cy="217186"/>
            </a:xfrm>
            <a:prstGeom prst="rect">
              <a:avLst/>
            </a:prstGeom>
            <a:noFill/>
            <a:ln>
              <a:noFill/>
            </a:ln>
          </p:spPr>
        </p:pic>
        <p:pic>
          <p:nvPicPr>
            <p:cNvPr id="21" name="Google Shape;1441;gedea1164c0_4_1394">
              <a:extLst>
                <a:ext uri="{FF2B5EF4-FFF2-40B4-BE49-F238E27FC236}">
                  <a16:creationId xmlns:a16="http://schemas.microsoft.com/office/drawing/2014/main" id="{298F53F6-E19E-FDD7-6A89-04C24EB226C3}"/>
                </a:ext>
              </a:extLst>
            </p:cNvPr>
            <p:cNvPicPr preferRelativeResize="0"/>
            <p:nvPr/>
          </p:nvPicPr>
          <p:blipFill rotWithShape="1">
            <a:blip r:embed="rId31">
              <a:alphaModFix/>
            </a:blip>
            <a:srcRect/>
            <a:stretch/>
          </p:blipFill>
          <p:spPr>
            <a:xfrm>
              <a:off x="4779167" y="12587632"/>
              <a:ext cx="857947" cy="432978"/>
            </a:xfrm>
            <a:prstGeom prst="rect">
              <a:avLst/>
            </a:prstGeom>
            <a:noFill/>
            <a:ln>
              <a:noFill/>
            </a:ln>
          </p:spPr>
        </p:pic>
        <p:pic>
          <p:nvPicPr>
            <p:cNvPr id="24" name="Google Shape;1442;gedea1164c0_4_1394">
              <a:extLst>
                <a:ext uri="{FF2B5EF4-FFF2-40B4-BE49-F238E27FC236}">
                  <a16:creationId xmlns:a16="http://schemas.microsoft.com/office/drawing/2014/main" id="{E9D92F3D-0F4C-BC72-A53D-2249A757C996}"/>
                </a:ext>
              </a:extLst>
            </p:cNvPr>
            <p:cNvPicPr preferRelativeResize="0"/>
            <p:nvPr/>
          </p:nvPicPr>
          <p:blipFill rotWithShape="1">
            <a:blip r:embed="rId32">
              <a:alphaModFix/>
            </a:blip>
            <a:srcRect t="6453" b="6808"/>
            <a:stretch/>
          </p:blipFill>
          <p:spPr>
            <a:xfrm>
              <a:off x="4699144" y="12232040"/>
              <a:ext cx="868023" cy="272526"/>
            </a:xfrm>
            <a:prstGeom prst="rect">
              <a:avLst/>
            </a:prstGeom>
            <a:noFill/>
            <a:ln>
              <a:noFill/>
            </a:ln>
          </p:spPr>
        </p:pic>
        <p:pic>
          <p:nvPicPr>
            <p:cNvPr id="25" name="Google Shape;1443;gedea1164c0_4_1394">
              <a:extLst>
                <a:ext uri="{FF2B5EF4-FFF2-40B4-BE49-F238E27FC236}">
                  <a16:creationId xmlns:a16="http://schemas.microsoft.com/office/drawing/2014/main" id="{40246704-B21B-3A5F-33CB-53B275AD3722}"/>
                </a:ext>
              </a:extLst>
            </p:cNvPr>
            <p:cNvPicPr preferRelativeResize="0"/>
            <p:nvPr/>
          </p:nvPicPr>
          <p:blipFill rotWithShape="1">
            <a:blip r:embed="rId33">
              <a:alphaModFix/>
            </a:blip>
            <a:srcRect/>
            <a:stretch/>
          </p:blipFill>
          <p:spPr>
            <a:xfrm>
              <a:off x="7674932" y="12368303"/>
              <a:ext cx="664415" cy="392296"/>
            </a:xfrm>
            <a:prstGeom prst="rect">
              <a:avLst/>
            </a:prstGeom>
            <a:noFill/>
            <a:ln>
              <a:noFill/>
            </a:ln>
          </p:spPr>
        </p:pic>
        <p:pic>
          <p:nvPicPr>
            <p:cNvPr id="26" name="Google Shape;1444;gedea1164c0_4_1394">
              <a:extLst>
                <a:ext uri="{FF2B5EF4-FFF2-40B4-BE49-F238E27FC236}">
                  <a16:creationId xmlns:a16="http://schemas.microsoft.com/office/drawing/2014/main" id="{4AE949BA-7D6D-9161-6948-9313A46CA563}"/>
                </a:ext>
              </a:extLst>
            </p:cNvPr>
            <p:cNvPicPr preferRelativeResize="0"/>
            <p:nvPr/>
          </p:nvPicPr>
          <p:blipFill rotWithShape="1">
            <a:blip r:embed="rId34">
              <a:alphaModFix/>
            </a:blip>
            <a:srcRect/>
            <a:stretch/>
          </p:blipFill>
          <p:spPr>
            <a:xfrm>
              <a:off x="8481285" y="12169967"/>
              <a:ext cx="748305" cy="417665"/>
            </a:xfrm>
            <a:prstGeom prst="rect">
              <a:avLst/>
            </a:prstGeom>
            <a:noFill/>
            <a:ln>
              <a:noFill/>
            </a:ln>
          </p:spPr>
        </p:pic>
        <p:pic>
          <p:nvPicPr>
            <p:cNvPr id="28" name="Google Shape;1445;gedea1164c0_4_1394">
              <a:extLst>
                <a:ext uri="{FF2B5EF4-FFF2-40B4-BE49-F238E27FC236}">
                  <a16:creationId xmlns:a16="http://schemas.microsoft.com/office/drawing/2014/main" id="{309758BA-0E0F-E1F7-4D46-6D46AAB1D432}"/>
                </a:ext>
              </a:extLst>
            </p:cNvPr>
            <p:cNvPicPr preferRelativeResize="0"/>
            <p:nvPr/>
          </p:nvPicPr>
          <p:blipFill rotWithShape="1">
            <a:blip r:embed="rId35">
              <a:alphaModFix/>
            </a:blip>
            <a:srcRect/>
            <a:stretch/>
          </p:blipFill>
          <p:spPr>
            <a:xfrm>
              <a:off x="3929945" y="11554457"/>
              <a:ext cx="1051317" cy="194389"/>
            </a:xfrm>
            <a:prstGeom prst="rect">
              <a:avLst/>
            </a:prstGeom>
            <a:noFill/>
            <a:ln>
              <a:noFill/>
            </a:ln>
          </p:spPr>
        </p:pic>
        <p:pic>
          <p:nvPicPr>
            <p:cNvPr id="30" name="Google Shape;1446;gedea1164c0_4_1394">
              <a:hlinkClick r:id="rId36"/>
              <a:extLst>
                <a:ext uri="{FF2B5EF4-FFF2-40B4-BE49-F238E27FC236}">
                  <a16:creationId xmlns:a16="http://schemas.microsoft.com/office/drawing/2014/main" id="{1A269B41-39FC-C707-14CA-585F91094C8A}"/>
                </a:ext>
              </a:extLst>
            </p:cNvPr>
            <p:cNvPicPr preferRelativeResize="0"/>
            <p:nvPr/>
          </p:nvPicPr>
          <p:blipFill rotWithShape="1">
            <a:blip r:embed="rId37">
              <a:alphaModFix/>
            </a:blip>
            <a:srcRect/>
            <a:stretch/>
          </p:blipFill>
          <p:spPr>
            <a:xfrm>
              <a:off x="5769759" y="12614475"/>
              <a:ext cx="690238" cy="254466"/>
            </a:xfrm>
            <a:prstGeom prst="rect">
              <a:avLst/>
            </a:prstGeom>
            <a:noFill/>
            <a:ln>
              <a:noFill/>
            </a:ln>
          </p:spPr>
        </p:pic>
        <p:pic>
          <p:nvPicPr>
            <p:cNvPr id="33" name="Google Shape;1447;gedea1164c0_4_1394">
              <a:extLst>
                <a:ext uri="{FF2B5EF4-FFF2-40B4-BE49-F238E27FC236}">
                  <a16:creationId xmlns:a16="http://schemas.microsoft.com/office/drawing/2014/main" id="{5BEDCCF6-851A-AE03-A696-1719733BB5F7}"/>
                </a:ext>
              </a:extLst>
            </p:cNvPr>
            <p:cNvPicPr preferRelativeResize="0"/>
            <p:nvPr/>
          </p:nvPicPr>
          <p:blipFill rotWithShape="1">
            <a:blip r:embed="rId38">
              <a:alphaModFix/>
            </a:blip>
            <a:srcRect/>
            <a:stretch/>
          </p:blipFill>
          <p:spPr>
            <a:xfrm>
              <a:off x="2168338" y="11517635"/>
              <a:ext cx="673122" cy="186691"/>
            </a:xfrm>
            <a:prstGeom prst="rect">
              <a:avLst/>
            </a:prstGeom>
            <a:noFill/>
            <a:ln>
              <a:noFill/>
            </a:ln>
          </p:spPr>
        </p:pic>
        <p:pic>
          <p:nvPicPr>
            <p:cNvPr id="35" name="Google Shape;1448;gedea1164c0_4_1394">
              <a:extLst>
                <a:ext uri="{FF2B5EF4-FFF2-40B4-BE49-F238E27FC236}">
                  <a16:creationId xmlns:a16="http://schemas.microsoft.com/office/drawing/2014/main" id="{B17683E3-B9F4-73E8-5FE0-5F4F4980E897}"/>
                </a:ext>
              </a:extLst>
            </p:cNvPr>
            <p:cNvPicPr preferRelativeResize="0"/>
            <p:nvPr/>
          </p:nvPicPr>
          <p:blipFill rotWithShape="1">
            <a:blip r:embed="rId39">
              <a:alphaModFix/>
            </a:blip>
            <a:srcRect/>
            <a:stretch/>
          </p:blipFill>
          <p:spPr>
            <a:xfrm>
              <a:off x="2252264" y="12729743"/>
              <a:ext cx="720017" cy="317426"/>
            </a:xfrm>
            <a:prstGeom prst="rect">
              <a:avLst/>
            </a:prstGeom>
            <a:noFill/>
            <a:ln>
              <a:noFill/>
            </a:ln>
          </p:spPr>
        </p:pic>
        <p:pic>
          <p:nvPicPr>
            <p:cNvPr id="38" name="Google Shape;1449;gedea1164c0_4_1394">
              <a:extLst>
                <a:ext uri="{FF2B5EF4-FFF2-40B4-BE49-F238E27FC236}">
                  <a16:creationId xmlns:a16="http://schemas.microsoft.com/office/drawing/2014/main" id="{0F09E693-D841-44B8-6789-D31E99FB5987}"/>
                </a:ext>
              </a:extLst>
            </p:cNvPr>
            <p:cNvPicPr preferRelativeResize="0"/>
            <p:nvPr/>
          </p:nvPicPr>
          <p:blipFill rotWithShape="1">
            <a:blip r:embed="rId40">
              <a:alphaModFix/>
            </a:blip>
            <a:srcRect/>
            <a:stretch/>
          </p:blipFill>
          <p:spPr>
            <a:xfrm>
              <a:off x="5722067" y="13014698"/>
              <a:ext cx="556813" cy="238070"/>
            </a:xfrm>
            <a:prstGeom prst="rect">
              <a:avLst/>
            </a:prstGeom>
            <a:noFill/>
            <a:ln>
              <a:noFill/>
            </a:ln>
          </p:spPr>
        </p:pic>
        <p:pic>
          <p:nvPicPr>
            <p:cNvPr id="39" name="Google Shape;1450;gedea1164c0_4_1394">
              <a:extLst>
                <a:ext uri="{FF2B5EF4-FFF2-40B4-BE49-F238E27FC236}">
                  <a16:creationId xmlns:a16="http://schemas.microsoft.com/office/drawing/2014/main" id="{70249B1B-D922-0B39-DEB0-F4E574395E25}"/>
                </a:ext>
              </a:extLst>
            </p:cNvPr>
            <p:cNvPicPr preferRelativeResize="0"/>
            <p:nvPr/>
          </p:nvPicPr>
          <p:blipFill rotWithShape="1">
            <a:blip r:embed="rId41">
              <a:alphaModFix/>
            </a:blip>
            <a:srcRect/>
            <a:stretch/>
          </p:blipFill>
          <p:spPr>
            <a:xfrm>
              <a:off x="4297323" y="12678987"/>
              <a:ext cx="812980" cy="316909"/>
            </a:xfrm>
            <a:prstGeom prst="rect">
              <a:avLst/>
            </a:prstGeom>
            <a:noFill/>
            <a:ln>
              <a:noFill/>
            </a:ln>
          </p:spPr>
        </p:pic>
        <p:pic>
          <p:nvPicPr>
            <p:cNvPr id="40" name="Google Shape;1451;gedea1164c0_4_1394">
              <a:extLst>
                <a:ext uri="{FF2B5EF4-FFF2-40B4-BE49-F238E27FC236}">
                  <a16:creationId xmlns:a16="http://schemas.microsoft.com/office/drawing/2014/main" id="{7C1C4AB3-CB28-9A51-C874-837A28A25328}"/>
                </a:ext>
              </a:extLst>
            </p:cNvPr>
            <p:cNvPicPr preferRelativeResize="0"/>
            <p:nvPr/>
          </p:nvPicPr>
          <p:blipFill rotWithShape="1">
            <a:blip r:embed="rId42">
              <a:alphaModFix/>
            </a:blip>
            <a:srcRect/>
            <a:stretch/>
          </p:blipFill>
          <p:spPr>
            <a:xfrm>
              <a:off x="8169415" y="11586838"/>
              <a:ext cx="900621" cy="276703"/>
            </a:xfrm>
            <a:prstGeom prst="rect">
              <a:avLst/>
            </a:prstGeom>
            <a:noFill/>
            <a:ln>
              <a:noFill/>
            </a:ln>
          </p:spPr>
        </p:pic>
        <p:pic>
          <p:nvPicPr>
            <p:cNvPr id="44" name="Google Shape;1452;gedea1164c0_4_1394">
              <a:extLst>
                <a:ext uri="{FF2B5EF4-FFF2-40B4-BE49-F238E27FC236}">
                  <a16:creationId xmlns:a16="http://schemas.microsoft.com/office/drawing/2014/main" id="{ADAAD342-6C45-2E2D-A4A0-C09B23D9AE10}"/>
                </a:ext>
              </a:extLst>
            </p:cNvPr>
            <p:cNvPicPr preferRelativeResize="0"/>
            <p:nvPr/>
          </p:nvPicPr>
          <p:blipFill rotWithShape="1">
            <a:blip r:embed="rId43">
              <a:alphaModFix/>
            </a:blip>
            <a:srcRect/>
            <a:stretch/>
          </p:blipFill>
          <p:spPr>
            <a:xfrm>
              <a:off x="7766808" y="12842656"/>
              <a:ext cx="866802" cy="188555"/>
            </a:xfrm>
            <a:prstGeom prst="rect">
              <a:avLst/>
            </a:prstGeom>
            <a:noFill/>
            <a:ln>
              <a:noFill/>
            </a:ln>
          </p:spPr>
        </p:pic>
        <p:pic>
          <p:nvPicPr>
            <p:cNvPr id="47" name="Google Shape;1453;gedea1164c0_4_1394" descr="Screen shot 2011-07-15 at 9.47.40 AM.png">
              <a:extLst>
                <a:ext uri="{FF2B5EF4-FFF2-40B4-BE49-F238E27FC236}">
                  <a16:creationId xmlns:a16="http://schemas.microsoft.com/office/drawing/2014/main" id="{F26A43BC-4B8F-9455-F4F8-C328B96145CE}"/>
                </a:ext>
              </a:extLst>
            </p:cNvPr>
            <p:cNvPicPr preferRelativeResize="0"/>
            <p:nvPr/>
          </p:nvPicPr>
          <p:blipFill rotWithShape="1">
            <a:blip r:embed="rId44">
              <a:alphaModFix/>
            </a:blip>
            <a:srcRect/>
            <a:stretch/>
          </p:blipFill>
          <p:spPr>
            <a:xfrm>
              <a:off x="2154138" y="12100357"/>
              <a:ext cx="732617" cy="186646"/>
            </a:xfrm>
            <a:prstGeom prst="rect">
              <a:avLst/>
            </a:prstGeom>
            <a:noFill/>
            <a:ln>
              <a:noFill/>
            </a:ln>
          </p:spPr>
        </p:pic>
        <p:pic>
          <p:nvPicPr>
            <p:cNvPr id="48" name="Google Shape;1454;gedea1164c0_4_1394">
              <a:extLst>
                <a:ext uri="{FF2B5EF4-FFF2-40B4-BE49-F238E27FC236}">
                  <a16:creationId xmlns:a16="http://schemas.microsoft.com/office/drawing/2014/main" id="{49AF4A63-5832-1D0D-7586-11319F47DEE0}"/>
                </a:ext>
              </a:extLst>
            </p:cNvPr>
            <p:cNvPicPr preferRelativeResize="0"/>
            <p:nvPr/>
          </p:nvPicPr>
          <p:blipFill rotWithShape="1">
            <a:blip r:embed="rId45">
              <a:alphaModFix/>
            </a:blip>
            <a:srcRect/>
            <a:stretch/>
          </p:blipFill>
          <p:spPr>
            <a:xfrm>
              <a:off x="8632643" y="12722251"/>
              <a:ext cx="681616" cy="355017"/>
            </a:xfrm>
            <a:prstGeom prst="rect">
              <a:avLst/>
            </a:prstGeom>
            <a:noFill/>
            <a:ln>
              <a:noFill/>
            </a:ln>
          </p:spPr>
        </p:pic>
        <p:pic>
          <p:nvPicPr>
            <p:cNvPr id="51" name="Google Shape;1455;gedea1164c0_4_1394">
              <a:extLst>
                <a:ext uri="{FF2B5EF4-FFF2-40B4-BE49-F238E27FC236}">
                  <a16:creationId xmlns:a16="http://schemas.microsoft.com/office/drawing/2014/main" id="{04487926-81ED-37E9-6B11-EC87F2C65C8C}"/>
                </a:ext>
              </a:extLst>
            </p:cNvPr>
            <p:cNvPicPr preferRelativeResize="0"/>
            <p:nvPr/>
          </p:nvPicPr>
          <p:blipFill rotWithShape="1">
            <a:blip r:embed="rId46">
              <a:alphaModFix/>
            </a:blip>
            <a:srcRect/>
            <a:stretch/>
          </p:blipFill>
          <p:spPr>
            <a:xfrm>
              <a:off x="6730840" y="11846215"/>
              <a:ext cx="731855" cy="249807"/>
            </a:xfrm>
            <a:prstGeom prst="rect">
              <a:avLst/>
            </a:prstGeom>
            <a:noFill/>
            <a:ln>
              <a:noFill/>
            </a:ln>
          </p:spPr>
        </p:pic>
        <p:pic>
          <p:nvPicPr>
            <p:cNvPr id="57" name="Google Shape;1456;gedea1164c0_4_1394">
              <a:extLst>
                <a:ext uri="{FF2B5EF4-FFF2-40B4-BE49-F238E27FC236}">
                  <a16:creationId xmlns:a16="http://schemas.microsoft.com/office/drawing/2014/main" id="{0160560B-1C67-7C8D-4868-A02DFBF6394A}"/>
                </a:ext>
              </a:extLst>
            </p:cNvPr>
            <p:cNvPicPr preferRelativeResize="0"/>
            <p:nvPr/>
          </p:nvPicPr>
          <p:blipFill rotWithShape="1">
            <a:blip r:embed="rId47">
              <a:alphaModFix/>
            </a:blip>
            <a:srcRect/>
            <a:stretch/>
          </p:blipFill>
          <p:spPr>
            <a:xfrm>
              <a:off x="5168653" y="11542677"/>
              <a:ext cx="796818" cy="230239"/>
            </a:xfrm>
            <a:prstGeom prst="rect">
              <a:avLst/>
            </a:prstGeom>
            <a:noFill/>
            <a:ln>
              <a:noFill/>
            </a:ln>
          </p:spPr>
        </p:pic>
        <p:pic>
          <p:nvPicPr>
            <p:cNvPr id="60" name="Google Shape;1457;gedea1164c0_4_1394">
              <a:extLst>
                <a:ext uri="{FF2B5EF4-FFF2-40B4-BE49-F238E27FC236}">
                  <a16:creationId xmlns:a16="http://schemas.microsoft.com/office/drawing/2014/main" id="{BF52E058-A76F-ED10-9979-C021A395EE45}"/>
                </a:ext>
              </a:extLst>
            </p:cNvPr>
            <p:cNvPicPr preferRelativeResize="0"/>
            <p:nvPr/>
          </p:nvPicPr>
          <p:blipFill rotWithShape="1">
            <a:blip r:embed="rId48">
              <a:alphaModFix/>
            </a:blip>
            <a:srcRect/>
            <a:stretch/>
          </p:blipFill>
          <p:spPr>
            <a:xfrm>
              <a:off x="7010495" y="11579872"/>
              <a:ext cx="1058547" cy="184212"/>
            </a:xfrm>
            <a:prstGeom prst="rect">
              <a:avLst/>
            </a:prstGeom>
            <a:noFill/>
            <a:ln>
              <a:noFill/>
            </a:ln>
          </p:spPr>
        </p:pic>
        <p:pic>
          <p:nvPicPr>
            <p:cNvPr id="1031" name="Google Shape;1458;gedea1164c0_4_1394">
              <a:extLst>
                <a:ext uri="{FF2B5EF4-FFF2-40B4-BE49-F238E27FC236}">
                  <a16:creationId xmlns:a16="http://schemas.microsoft.com/office/drawing/2014/main" id="{91CD2136-8C68-6780-B2C3-2319F996CDB9}"/>
                </a:ext>
              </a:extLst>
            </p:cNvPr>
            <p:cNvPicPr preferRelativeResize="0"/>
            <p:nvPr/>
          </p:nvPicPr>
          <p:blipFill rotWithShape="1">
            <a:blip r:embed="rId49">
              <a:alphaModFix/>
            </a:blip>
            <a:srcRect l="70919" r="-442"/>
            <a:stretch/>
          </p:blipFill>
          <p:spPr>
            <a:xfrm>
              <a:off x="3079468" y="11511839"/>
              <a:ext cx="633727" cy="262354"/>
            </a:xfrm>
            <a:prstGeom prst="rect">
              <a:avLst/>
            </a:prstGeom>
            <a:noFill/>
            <a:ln>
              <a:noFill/>
            </a:ln>
          </p:spPr>
        </p:pic>
        <p:pic>
          <p:nvPicPr>
            <p:cNvPr id="1035" name="Google Shape;1459;gedea1164c0_4_1394">
              <a:extLst>
                <a:ext uri="{FF2B5EF4-FFF2-40B4-BE49-F238E27FC236}">
                  <a16:creationId xmlns:a16="http://schemas.microsoft.com/office/drawing/2014/main" id="{EBCE5AA7-971D-FE9C-2DB8-C4E96CBFAF8E}"/>
                </a:ext>
              </a:extLst>
            </p:cNvPr>
            <p:cNvPicPr preferRelativeResize="0"/>
            <p:nvPr/>
          </p:nvPicPr>
          <p:blipFill rotWithShape="1">
            <a:blip r:embed="rId50">
              <a:alphaModFix/>
            </a:blip>
            <a:srcRect/>
            <a:stretch/>
          </p:blipFill>
          <p:spPr>
            <a:xfrm>
              <a:off x="5614515" y="11944171"/>
              <a:ext cx="575220" cy="428021"/>
            </a:xfrm>
            <a:prstGeom prst="rect">
              <a:avLst/>
            </a:prstGeom>
            <a:noFill/>
            <a:ln>
              <a:noFill/>
            </a:ln>
          </p:spPr>
        </p:pic>
        <p:pic>
          <p:nvPicPr>
            <p:cNvPr id="1037" name="Google Shape;1460;gedea1164c0_4_1394">
              <a:extLst>
                <a:ext uri="{FF2B5EF4-FFF2-40B4-BE49-F238E27FC236}">
                  <a16:creationId xmlns:a16="http://schemas.microsoft.com/office/drawing/2014/main" id="{43D4C069-FD45-71CC-9F1D-439A6F48A86D}"/>
                </a:ext>
              </a:extLst>
            </p:cNvPr>
            <p:cNvPicPr preferRelativeResize="0"/>
            <p:nvPr/>
          </p:nvPicPr>
          <p:blipFill rotWithShape="1">
            <a:blip r:embed="rId51">
              <a:alphaModFix/>
            </a:blip>
            <a:srcRect/>
            <a:stretch/>
          </p:blipFill>
          <p:spPr>
            <a:xfrm>
              <a:off x="3111588" y="11938179"/>
              <a:ext cx="542032" cy="378507"/>
            </a:xfrm>
            <a:prstGeom prst="rect">
              <a:avLst/>
            </a:prstGeom>
            <a:noFill/>
            <a:ln>
              <a:noFill/>
            </a:ln>
          </p:spPr>
        </p:pic>
        <p:pic>
          <p:nvPicPr>
            <p:cNvPr id="1039" name="Google Shape;1461;gedea1164c0_4_1394">
              <a:extLst>
                <a:ext uri="{FF2B5EF4-FFF2-40B4-BE49-F238E27FC236}">
                  <a16:creationId xmlns:a16="http://schemas.microsoft.com/office/drawing/2014/main" id="{9D7B3554-BBFA-D26A-E8A7-51A1B7603A3A}"/>
                </a:ext>
              </a:extLst>
            </p:cNvPr>
            <p:cNvPicPr preferRelativeResize="0"/>
            <p:nvPr/>
          </p:nvPicPr>
          <p:blipFill rotWithShape="1">
            <a:blip r:embed="rId52">
              <a:alphaModFix/>
            </a:blip>
            <a:srcRect/>
            <a:stretch/>
          </p:blipFill>
          <p:spPr>
            <a:xfrm>
              <a:off x="3719514" y="12372192"/>
              <a:ext cx="960025" cy="281581"/>
            </a:xfrm>
            <a:prstGeom prst="rect">
              <a:avLst/>
            </a:prstGeom>
            <a:noFill/>
            <a:ln>
              <a:noFill/>
            </a:ln>
          </p:spPr>
        </p:pic>
        <p:pic>
          <p:nvPicPr>
            <p:cNvPr id="1041" name="Google Shape;1462;gedea1164c0_4_1394">
              <a:extLst>
                <a:ext uri="{FF2B5EF4-FFF2-40B4-BE49-F238E27FC236}">
                  <a16:creationId xmlns:a16="http://schemas.microsoft.com/office/drawing/2014/main" id="{C6479241-1D03-F87A-DF6A-5A062D3D3EBF}"/>
                </a:ext>
              </a:extLst>
            </p:cNvPr>
            <p:cNvPicPr preferRelativeResize="0"/>
            <p:nvPr/>
          </p:nvPicPr>
          <p:blipFill rotWithShape="1">
            <a:blip r:embed="rId53">
              <a:alphaModFix/>
            </a:blip>
            <a:srcRect l="7229" t="18182" r="1478" b="17882"/>
            <a:stretch/>
          </p:blipFill>
          <p:spPr>
            <a:xfrm>
              <a:off x="8363841" y="11950748"/>
              <a:ext cx="706195" cy="207433"/>
            </a:xfrm>
            <a:prstGeom prst="rect">
              <a:avLst/>
            </a:prstGeom>
            <a:noFill/>
            <a:ln>
              <a:noFill/>
            </a:ln>
          </p:spPr>
        </p:pic>
        <p:pic>
          <p:nvPicPr>
            <p:cNvPr id="1055" name="Google Shape;1463;gedea1164c0_4_1394">
              <a:extLst>
                <a:ext uri="{FF2B5EF4-FFF2-40B4-BE49-F238E27FC236}">
                  <a16:creationId xmlns:a16="http://schemas.microsoft.com/office/drawing/2014/main" id="{9DE28DF9-EFD6-11A9-3857-3DD919FEE746}"/>
                </a:ext>
              </a:extLst>
            </p:cNvPr>
            <p:cNvPicPr preferRelativeResize="0"/>
            <p:nvPr/>
          </p:nvPicPr>
          <p:blipFill rotWithShape="1">
            <a:blip r:embed="rId54">
              <a:alphaModFix/>
            </a:blip>
            <a:srcRect/>
            <a:stretch/>
          </p:blipFill>
          <p:spPr>
            <a:xfrm>
              <a:off x="2164651" y="12385600"/>
              <a:ext cx="676809" cy="269932"/>
            </a:xfrm>
            <a:prstGeom prst="rect">
              <a:avLst/>
            </a:prstGeom>
            <a:noFill/>
            <a:ln>
              <a:noFill/>
            </a:ln>
          </p:spPr>
        </p:pic>
        <p:pic>
          <p:nvPicPr>
            <p:cNvPr id="1056" name="Google Shape;1464;gedea1164c0_4_1394">
              <a:extLst>
                <a:ext uri="{FF2B5EF4-FFF2-40B4-BE49-F238E27FC236}">
                  <a16:creationId xmlns:a16="http://schemas.microsoft.com/office/drawing/2014/main" id="{A742B506-D551-EA92-32ED-E62795017B28}"/>
                </a:ext>
              </a:extLst>
            </p:cNvPr>
            <p:cNvPicPr preferRelativeResize="0"/>
            <p:nvPr/>
          </p:nvPicPr>
          <p:blipFill rotWithShape="1">
            <a:blip r:embed="rId55">
              <a:alphaModFix/>
            </a:blip>
            <a:srcRect l="19454" t="10139" r="23974" b="14022"/>
            <a:stretch/>
          </p:blipFill>
          <p:spPr>
            <a:xfrm>
              <a:off x="6296216" y="12077000"/>
              <a:ext cx="360540" cy="495465"/>
            </a:xfrm>
            <a:prstGeom prst="rect">
              <a:avLst/>
            </a:prstGeom>
            <a:noFill/>
            <a:ln>
              <a:noFill/>
            </a:ln>
          </p:spPr>
        </p:pic>
        <p:pic>
          <p:nvPicPr>
            <p:cNvPr id="1057" name="Google Shape;1465;gedea1164c0_4_1394">
              <a:extLst>
                <a:ext uri="{FF2B5EF4-FFF2-40B4-BE49-F238E27FC236}">
                  <a16:creationId xmlns:a16="http://schemas.microsoft.com/office/drawing/2014/main" id="{1FCB4692-D8CC-5746-B89B-A9F048D3367E}"/>
                </a:ext>
              </a:extLst>
            </p:cNvPr>
            <p:cNvPicPr preferRelativeResize="0"/>
            <p:nvPr/>
          </p:nvPicPr>
          <p:blipFill rotWithShape="1">
            <a:blip r:embed="rId56">
              <a:alphaModFix/>
            </a:blip>
            <a:srcRect/>
            <a:stretch/>
          </p:blipFill>
          <p:spPr>
            <a:xfrm>
              <a:off x="6160420" y="11572181"/>
              <a:ext cx="552599" cy="264289"/>
            </a:xfrm>
            <a:prstGeom prst="rect">
              <a:avLst/>
            </a:prstGeom>
            <a:noFill/>
            <a:ln>
              <a:noFill/>
            </a:ln>
          </p:spPr>
        </p:pic>
        <p:pic>
          <p:nvPicPr>
            <p:cNvPr id="1058" name="Google Shape;1466;gedea1164c0_4_1394">
              <a:extLst>
                <a:ext uri="{FF2B5EF4-FFF2-40B4-BE49-F238E27FC236}">
                  <a16:creationId xmlns:a16="http://schemas.microsoft.com/office/drawing/2014/main" id="{4D273DF2-D708-E263-7172-519BCAB6605E}"/>
                </a:ext>
              </a:extLst>
            </p:cNvPr>
            <p:cNvPicPr preferRelativeResize="0"/>
            <p:nvPr/>
          </p:nvPicPr>
          <p:blipFill rotWithShape="1">
            <a:blip r:embed="rId57">
              <a:alphaModFix/>
            </a:blip>
            <a:srcRect/>
            <a:stretch/>
          </p:blipFill>
          <p:spPr>
            <a:xfrm>
              <a:off x="2139512" y="11843899"/>
              <a:ext cx="773069" cy="136491"/>
            </a:xfrm>
            <a:prstGeom prst="rect">
              <a:avLst/>
            </a:prstGeom>
            <a:noFill/>
            <a:ln>
              <a:noFill/>
            </a:ln>
          </p:spPr>
        </p:pic>
        <p:pic>
          <p:nvPicPr>
            <p:cNvPr id="1059" name="Google Shape;1467;gedea1164c0_4_1394">
              <a:extLst>
                <a:ext uri="{FF2B5EF4-FFF2-40B4-BE49-F238E27FC236}">
                  <a16:creationId xmlns:a16="http://schemas.microsoft.com/office/drawing/2014/main" id="{50F56EF8-1146-49FF-AAC4-78C1763CC566}"/>
                </a:ext>
              </a:extLst>
            </p:cNvPr>
            <p:cNvPicPr preferRelativeResize="0"/>
            <p:nvPr/>
          </p:nvPicPr>
          <p:blipFill rotWithShape="1">
            <a:blip r:embed="rId58">
              <a:alphaModFix/>
            </a:blip>
            <a:srcRect l="3938" r="81883"/>
            <a:stretch/>
          </p:blipFill>
          <p:spPr>
            <a:xfrm>
              <a:off x="7682327" y="11912043"/>
              <a:ext cx="454981" cy="352824"/>
            </a:xfrm>
            <a:prstGeom prst="rect">
              <a:avLst/>
            </a:prstGeom>
            <a:noFill/>
            <a:ln>
              <a:noFill/>
            </a:ln>
          </p:spPr>
        </p:pic>
        <p:pic>
          <p:nvPicPr>
            <p:cNvPr id="1060" name="Google Shape;1468;gedea1164c0_4_1394">
              <a:extLst>
                <a:ext uri="{FF2B5EF4-FFF2-40B4-BE49-F238E27FC236}">
                  <a16:creationId xmlns:a16="http://schemas.microsoft.com/office/drawing/2014/main" id="{E1A522C1-2239-1579-F5EE-E9C9D2E7D0C7}"/>
                </a:ext>
              </a:extLst>
            </p:cNvPr>
            <p:cNvPicPr preferRelativeResize="0"/>
            <p:nvPr/>
          </p:nvPicPr>
          <p:blipFill rotWithShape="1">
            <a:blip r:embed="rId59">
              <a:alphaModFix/>
            </a:blip>
            <a:srcRect/>
            <a:stretch/>
          </p:blipFill>
          <p:spPr>
            <a:xfrm>
              <a:off x="3066581" y="12441269"/>
              <a:ext cx="362898" cy="379317"/>
            </a:xfrm>
            <a:prstGeom prst="rect">
              <a:avLst/>
            </a:prstGeom>
            <a:noFill/>
            <a:ln>
              <a:noFill/>
            </a:ln>
          </p:spPr>
        </p:pic>
        <p:pic>
          <p:nvPicPr>
            <p:cNvPr id="1061" name="Google Shape;1469;gedea1164c0_4_1394">
              <a:extLst>
                <a:ext uri="{FF2B5EF4-FFF2-40B4-BE49-F238E27FC236}">
                  <a16:creationId xmlns:a16="http://schemas.microsoft.com/office/drawing/2014/main" id="{565267E4-4267-2172-393E-3C4211B72897}"/>
                </a:ext>
              </a:extLst>
            </p:cNvPr>
            <p:cNvPicPr preferRelativeResize="0"/>
            <p:nvPr/>
          </p:nvPicPr>
          <p:blipFill rotWithShape="1">
            <a:blip r:embed="rId60">
              <a:alphaModFix/>
            </a:blip>
            <a:srcRect/>
            <a:stretch/>
          </p:blipFill>
          <p:spPr>
            <a:xfrm>
              <a:off x="3816519" y="11987151"/>
              <a:ext cx="829471" cy="219659"/>
            </a:xfrm>
            <a:prstGeom prst="rect">
              <a:avLst/>
            </a:prstGeom>
            <a:noFill/>
            <a:ln>
              <a:noFill/>
            </a:ln>
          </p:spPr>
        </p:pic>
        <p:pic>
          <p:nvPicPr>
            <p:cNvPr id="1062" name="Google Shape;1470;gedea1164c0_4_1394">
              <a:extLst>
                <a:ext uri="{FF2B5EF4-FFF2-40B4-BE49-F238E27FC236}">
                  <a16:creationId xmlns:a16="http://schemas.microsoft.com/office/drawing/2014/main" id="{F38CF7CE-23D4-B7CD-191B-F556E7176CEB}"/>
                </a:ext>
              </a:extLst>
            </p:cNvPr>
            <p:cNvPicPr preferRelativeResize="0"/>
            <p:nvPr/>
          </p:nvPicPr>
          <p:blipFill rotWithShape="1">
            <a:blip r:embed="rId61">
              <a:alphaModFix/>
            </a:blip>
            <a:srcRect/>
            <a:stretch/>
          </p:blipFill>
          <p:spPr>
            <a:xfrm>
              <a:off x="3510774" y="12897034"/>
              <a:ext cx="805852" cy="197724"/>
            </a:xfrm>
            <a:prstGeom prst="rect">
              <a:avLst/>
            </a:prstGeom>
            <a:noFill/>
            <a:ln>
              <a:noFill/>
            </a:ln>
          </p:spPr>
        </p:pic>
        <p:pic>
          <p:nvPicPr>
            <p:cNvPr id="1063" name="Google Shape;1471;gedea1164c0_4_1394">
              <a:extLst>
                <a:ext uri="{FF2B5EF4-FFF2-40B4-BE49-F238E27FC236}">
                  <a16:creationId xmlns:a16="http://schemas.microsoft.com/office/drawing/2014/main" id="{F0807991-4C73-58E6-6B9F-DE62061699D3}"/>
                </a:ext>
              </a:extLst>
            </p:cNvPr>
            <p:cNvPicPr preferRelativeResize="0"/>
            <p:nvPr/>
          </p:nvPicPr>
          <p:blipFill rotWithShape="1">
            <a:blip r:embed="rId62">
              <a:alphaModFix/>
            </a:blip>
            <a:srcRect/>
            <a:stretch/>
          </p:blipFill>
          <p:spPr>
            <a:xfrm>
              <a:off x="6463052" y="13059463"/>
              <a:ext cx="837857" cy="218710"/>
            </a:xfrm>
            <a:prstGeom prst="rect">
              <a:avLst/>
            </a:prstGeom>
            <a:noFill/>
            <a:ln>
              <a:noFill/>
            </a:ln>
          </p:spPr>
        </p:pic>
        <p:pic>
          <p:nvPicPr>
            <p:cNvPr id="1064" name="Google Shape;1472;gedea1164c0_4_1394">
              <a:extLst>
                <a:ext uri="{FF2B5EF4-FFF2-40B4-BE49-F238E27FC236}">
                  <a16:creationId xmlns:a16="http://schemas.microsoft.com/office/drawing/2014/main" id="{A3706798-E149-E92B-C410-007E3FF098AE}"/>
                </a:ext>
              </a:extLst>
            </p:cNvPr>
            <p:cNvPicPr preferRelativeResize="0"/>
            <p:nvPr/>
          </p:nvPicPr>
          <p:blipFill rotWithShape="1">
            <a:blip r:embed="rId63">
              <a:alphaModFix/>
            </a:blip>
            <a:srcRect/>
            <a:stretch/>
          </p:blipFill>
          <p:spPr>
            <a:xfrm>
              <a:off x="6760368" y="12242131"/>
              <a:ext cx="875858" cy="404928"/>
            </a:xfrm>
            <a:prstGeom prst="rect">
              <a:avLst/>
            </a:prstGeom>
            <a:noFill/>
            <a:ln>
              <a:noFill/>
            </a:ln>
          </p:spPr>
        </p:pic>
        <p:pic>
          <p:nvPicPr>
            <p:cNvPr id="1065" name="Google Shape;1473;gedea1164c0_4_1394">
              <a:extLst>
                <a:ext uri="{FF2B5EF4-FFF2-40B4-BE49-F238E27FC236}">
                  <a16:creationId xmlns:a16="http://schemas.microsoft.com/office/drawing/2014/main" id="{1186C01A-BE18-A859-D4DC-20050FC03256}"/>
                </a:ext>
              </a:extLst>
            </p:cNvPr>
            <p:cNvPicPr preferRelativeResize="0"/>
            <p:nvPr/>
          </p:nvPicPr>
          <p:blipFill rotWithShape="1">
            <a:blip r:embed="rId64">
              <a:alphaModFix/>
            </a:blip>
            <a:srcRect/>
            <a:stretch/>
          </p:blipFill>
          <p:spPr>
            <a:xfrm>
              <a:off x="6551890" y="12640565"/>
              <a:ext cx="921622" cy="305943"/>
            </a:xfrm>
            <a:prstGeom prst="rect">
              <a:avLst/>
            </a:prstGeom>
            <a:noFill/>
            <a:ln>
              <a:noFill/>
            </a:ln>
          </p:spPr>
        </p:pic>
        <p:sp>
          <p:nvSpPr>
            <p:cNvPr id="1066" name="Rounded Rectangle 1065">
              <a:extLst>
                <a:ext uri="{FF2B5EF4-FFF2-40B4-BE49-F238E27FC236}">
                  <a16:creationId xmlns:a16="http://schemas.microsoft.com/office/drawing/2014/main" id="{48CA3AD5-D9FE-731E-F290-696F523EA609}"/>
                </a:ext>
              </a:extLst>
            </p:cNvPr>
            <p:cNvSpPr/>
            <p:nvPr/>
          </p:nvSpPr>
          <p:spPr>
            <a:xfrm rot="16200000">
              <a:off x="-777806" y="4022970"/>
              <a:ext cx="2765663" cy="697109"/>
            </a:xfrm>
            <a:prstGeom prst="roundRect">
              <a:avLst>
                <a:gd name="adj" fmla="val 49412"/>
              </a:avLst>
            </a:prstGeom>
            <a:solidFill>
              <a:srgbClr val="F61659"/>
            </a:solidFill>
            <a:ln w="28575">
              <a:solidFill>
                <a:srgbClr val="004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1203" b="1"/>
                <a:t>COMMUNITY</a:t>
              </a:r>
            </a:p>
          </p:txBody>
        </p:sp>
        <p:sp>
          <p:nvSpPr>
            <p:cNvPr id="1067" name="Rounded Rectangle 1066">
              <a:extLst>
                <a:ext uri="{FF2B5EF4-FFF2-40B4-BE49-F238E27FC236}">
                  <a16:creationId xmlns:a16="http://schemas.microsoft.com/office/drawing/2014/main" id="{7319AC62-6BA7-C326-43E7-5814E2B874AE}"/>
                </a:ext>
              </a:extLst>
            </p:cNvPr>
            <p:cNvSpPr/>
            <p:nvPr/>
          </p:nvSpPr>
          <p:spPr>
            <a:xfrm rot="16200000">
              <a:off x="-288492" y="8393421"/>
              <a:ext cx="1826772" cy="744671"/>
            </a:xfrm>
            <a:prstGeom prst="roundRect">
              <a:avLst>
                <a:gd name="adj" fmla="val 49412"/>
              </a:avLst>
            </a:prstGeom>
            <a:solidFill>
              <a:srgbClr val="F61659"/>
            </a:solidFill>
            <a:ln w="28575">
              <a:solidFill>
                <a:srgbClr val="004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1203" b="1" dirty="0"/>
                <a:t>GEANT</a:t>
              </a:r>
            </a:p>
          </p:txBody>
        </p:sp>
        <p:sp>
          <p:nvSpPr>
            <p:cNvPr id="1069" name="Rounded Rectangle 1068">
              <a:extLst>
                <a:ext uri="{FF2B5EF4-FFF2-40B4-BE49-F238E27FC236}">
                  <a16:creationId xmlns:a16="http://schemas.microsoft.com/office/drawing/2014/main" id="{1ED66118-E735-F7AC-1056-CA91835030FB}"/>
                </a:ext>
              </a:extLst>
            </p:cNvPr>
            <p:cNvSpPr/>
            <p:nvPr/>
          </p:nvSpPr>
          <p:spPr>
            <a:xfrm rot="16200000">
              <a:off x="-343487" y="11600941"/>
              <a:ext cx="1855178" cy="744671"/>
            </a:xfrm>
            <a:prstGeom prst="roundRect">
              <a:avLst>
                <a:gd name="adj" fmla="val 49412"/>
              </a:avLst>
            </a:prstGeom>
            <a:solidFill>
              <a:srgbClr val="F61659"/>
            </a:solidFill>
            <a:ln w="28575">
              <a:solidFill>
                <a:srgbClr val="004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1203" b="1"/>
                <a:t>NREN</a:t>
              </a:r>
            </a:p>
          </p:txBody>
        </p:sp>
        <p:sp>
          <p:nvSpPr>
            <p:cNvPr id="1070" name="Round Same-side Corner of Rectangle 1069">
              <a:extLst>
                <a:ext uri="{FF2B5EF4-FFF2-40B4-BE49-F238E27FC236}">
                  <a16:creationId xmlns:a16="http://schemas.microsoft.com/office/drawing/2014/main" id="{6CAE41EC-B52E-EC7C-BE3F-E6EFF9665E28}"/>
                </a:ext>
              </a:extLst>
            </p:cNvPr>
            <p:cNvSpPr/>
            <p:nvPr/>
          </p:nvSpPr>
          <p:spPr>
            <a:xfrm rot="16200000">
              <a:off x="2530" y="6910560"/>
              <a:ext cx="3658666" cy="425438"/>
            </a:xfrm>
            <a:prstGeom prst="round2SameRect">
              <a:avLst/>
            </a:prstGeom>
            <a:solidFill>
              <a:srgbClr val="00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1203" b="1"/>
                <a:t>AAI Services</a:t>
              </a:r>
            </a:p>
          </p:txBody>
        </p:sp>
        <p:pic>
          <p:nvPicPr>
            <p:cNvPr id="1045" name="Picture 1044">
              <a:extLst>
                <a:ext uri="{FF2B5EF4-FFF2-40B4-BE49-F238E27FC236}">
                  <a16:creationId xmlns:a16="http://schemas.microsoft.com/office/drawing/2014/main" id="{2A352334-AB44-B7FB-6054-2E67620A9207}"/>
                </a:ext>
              </a:extLst>
            </p:cNvPr>
            <p:cNvPicPr>
              <a:picLocks noChangeAspect="1"/>
            </p:cNvPicPr>
            <p:nvPr/>
          </p:nvPicPr>
          <p:blipFill>
            <a:blip r:embed="rId65"/>
            <a:stretch>
              <a:fillRect/>
            </a:stretch>
          </p:blipFill>
          <p:spPr>
            <a:xfrm>
              <a:off x="5378711" y="6728704"/>
              <a:ext cx="759238" cy="944829"/>
            </a:xfrm>
            <a:prstGeom prst="rect">
              <a:avLst/>
            </a:prstGeom>
          </p:spPr>
        </p:pic>
        <p:grpSp>
          <p:nvGrpSpPr>
            <p:cNvPr id="36" name="Group 35">
              <a:extLst>
                <a:ext uri="{FF2B5EF4-FFF2-40B4-BE49-F238E27FC236}">
                  <a16:creationId xmlns:a16="http://schemas.microsoft.com/office/drawing/2014/main" id="{8CA01AEB-602B-A3F6-E15E-28ADD9EFC949}"/>
                </a:ext>
              </a:extLst>
            </p:cNvPr>
            <p:cNvGrpSpPr/>
            <p:nvPr/>
          </p:nvGrpSpPr>
          <p:grpSpPr>
            <a:xfrm>
              <a:off x="2155369" y="9123442"/>
              <a:ext cx="9274629" cy="1100802"/>
              <a:chOff x="2155368" y="9065567"/>
              <a:chExt cx="9274629" cy="1100802"/>
            </a:xfrm>
          </p:grpSpPr>
          <p:sp>
            <p:nvSpPr>
              <p:cNvPr id="9" name="Rounded Rectangle 8">
                <a:extLst>
                  <a:ext uri="{FF2B5EF4-FFF2-40B4-BE49-F238E27FC236}">
                    <a16:creationId xmlns:a16="http://schemas.microsoft.com/office/drawing/2014/main" id="{92448EB2-01E9-D0A6-829C-1609D0AF9B5D}"/>
                  </a:ext>
                </a:extLst>
              </p:cNvPr>
              <p:cNvSpPr/>
              <p:nvPr/>
            </p:nvSpPr>
            <p:spPr>
              <a:xfrm>
                <a:off x="2155368" y="9065567"/>
                <a:ext cx="9274629" cy="1100802"/>
              </a:xfrm>
              <a:prstGeom prst="roundRect">
                <a:avLst>
                  <a:gd name="adj" fmla="val 13219"/>
                </a:avLst>
              </a:prstGeom>
              <a:pattFill prst="smGrid">
                <a:fgClr>
                  <a:srgbClr val="005073"/>
                </a:fgClr>
                <a:bgClr>
                  <a:srgbClr val="00436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902" dirty="0"/>
              </a:p>
            </p:txBody>
          </p:sp>
          <p:sp>
            <p:nvSpPr>
              <p:cNvPr id="14" name="TextBox 13">
                <a:extLst>
                  <a:ext uri="{FF2B5EF4-FFF2-40B4-BE49-F238E27FC236}">
                    <a16:creationId xmlns:a16="http://schemas.microsoft.com/office/drawing/2014/main" id="{5C4D814E-983B-F52F-9BE2-5B17C27C75DD}"/>
                  </a:ext>
                  <a:ext uri="{C183D7F6-B498-43B3-948B-1728B52AA6E4}">
                    <adec:decorative xmlns:adec="http://schemas.microsoft.com/office/drawing/2017/decorative" val="1"/>
                  </a:ext>
                </a:extLst>
              </p:cNvPr>
              <p:cNvSpPr txBox="1"/>
              <p:nvPr/>
            </p:nvSpPr>
            <p:spPr>
              <a:xfrm>
                <a:off x="5217088" y="9336929"/>
                <a:ext cx="3044504" cy="615194"/>
              </a:xfrm>
              <a:prstGeom prst="rect">
                <a:avLst/>
              </a:prstGeom>
              <a:noFill/>
            </p:spPr>
            <p:txBody>
              <a:bodyPr wrap="none" rtlCol="0">
                <a:spAutoFit/>
              </a:bodyPr>
              <a:lstStyle/>
              <a:p>
                <a:r>
                  <a:rPr lang="en-GR" sz="1404" b="1" dirty="0">
                    <a:solidFill>
                      <a:schemeClr val="bg1">
                        <a:lumMod val="95000"/>
                      </a:schemeClr>
                    </a:solidFill>
                  </a:rPr>
                  <a:t>C</a:t>
                </a:r>
                <a:r>
                  <a:rPr lang="en-GR" sz="1404" b="1" dirty="0">
                    <a:solidFill>
                      <a:srgbClr val="F61659"/>
                    </a:solidFill>
                  </a:rPr>
                  <a:t>o</a:t>
                </a:r>
                <a:r>
                  <a:rPr lang="en-GR" sz="1404" b="1" dirty="0">
                    <a:solidFill>
                      <a:schemeClr val="bg1">
                        <a:lumMod val="95000"/>
                      </a:schemeClr>
                    </a:solidFill>
                  </a:rPr>
                  <a:t>re AAI Platf</a:t>
                </a:r>
                <a:r>
                  <a:rPr lang="en-GR" sz="1404" b="1" dirty="0">
                    <a:solidFill>
                      <a:srgbClr val="F61659"/>
                    </a:solidFill>
                  </a:rPr>
                  <a:t>o</a:t>
                </a:r>
                <a:r>
                  <a:rPr lang="en-GR" sz="1404" b="1" dirty="0">
                    <a:solidFill>
                      <a:schemeClr val="bg1">
                        <a:lumMod val="95000"/>
                      </a:schemeClr>
                    </a:solidFill>
                  </a:rPr>
                  <a:t>rm</a:t>
                </a:r>
              </a:p>
            </p:txBody>
          </p:sp>
          <p:pic>
            <p:nvPicPr>
              <p:cNvPr id="5" name="Graphic 15" descr="Web design with solid fill">
                <a:extLst>
                  <a:ext uri="{FF2B5EF4-FFF2-40B4-BE49-F238E27FC236}">
                    <a16:creationId xmlns:a16="http://schemas.microsoft.com/office/drawing/2014/main" id="{8B51B07E-94AF-995E-6C54-213360E7A70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0636331" y="9796249"/>
                <a:ext cx="368062" cy="368062"/>
              </a:xfrm>
              <a:prstGeom prst="rect">
                <a:avLst/>
              </a:prstGeom>
            </p:spPr>
          </p:pic>
          <p:pic>
            <p:nvPicPr>
              <p:cNvPr id="16" name="Graphic 17" descr="Blueprint with solid fill">
                <a:extLst>
                  <a:ext uri="{FF2B5EF4-FFF2-40B4-BE49-F238E27FC236}">
                    <a16:creationId xmlns:a16="http://schemas.microsoft.com/office/drawing/2014/main" id="{3F6EF3F1-44DB-B736-5AFD-817F4529EDC1}"/>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0189967" y="9763000"/>
                <a:ext cx="369070" cy="369070"/>
              </a:xfrm>
              <a:prstGeom prst="rect">
                <a:avLst/>
              </a:prstGeom>
            </p:spPr>
          </p:pic>
          <p:pic>
            <p:nvPicPr>
              <p:cNvPr id="18" name="Graphic 20" descr="Cycle with people with solid fill">
                <a:extLst>
                  <a:ext uri="{FF2B5EF4-FFF2-40B4-BE49-F238E27FC236}">
                    <a16:creationId xmlns:a16="http://schemas.microsoft.com/office/drawing/2014/main" id="{EFEF1DD2-C0BB-306A-FB1E-2914A6A7ED18}"/>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9742972" y="9763000"/>
                <a:ext cx="401311" cy="401311"/>
              </a:xfrm>
              <a:prstGeom prst="rect">
                <a:avLst/>
              </a:prstGeom>
            </p:spPr>
          </p:pic>
          <p:pic>
            <p:nvPicPr>
              <p:cNvPr id="34" name="Graphic 23" descr="Server with solid fill">
                <a:extLst>
                  <a:ext uri="{FF2B5EF4-FFF2-40B4-BE49-F238E27FC236}">
                    <a16:creationId xmlns:a16="http://schemas.microsoft.com/office/drawing/2014/main" id="{EEB87B08-1B69-AABD-3556-DDC78CBD4827}"/>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flipH="1">
                <a:off x="11099756" y="9847591"/>
                <a:ext cx="265378" cy="265378"/>
              </a:xfrm>
              <a:prstGeom prst="rect">
                <a:avLst/>
              </a:prstGeom>
            </p:spPr>
          </p:pic>
        </p:grpSp>
      </p:grpSp>
      <p:pic>
        <p:nvPicPr>
          <p:cNvPr id="63" name="Picture 4" descr="Geant">
            <a:extLst>
              <a:ext uri="{FF2B5EF4-FFF2-40B4-BE49-F238E27FC236}">
                <a16:creationId xmlns:a16="http://schemas.microsoft.com/office/drawing/2014/main" id="{9CC98AC7-1D31-E955-BF79-B9D026EFC9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2745" y="3806808"/>
            <a:ext cx="652323" cy="283619"/>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a:extLst>
              <a:ext uri="{FF2B5EF4-FFF2-40B4-BE49-F238E27FC236}">
                <a16:creationId xmlns:a16="http://schemas.microsoft.com/office/drawing/2014/main" id="{EC4025DE-19E5-DD5F-01E9-072994C6BC03}"/>
              </a:ext>
            </a:extLst>
          </p:cNvPr>
          <p:cNvSpPr txBox="1"/>
          <p:nvPr/>
        </p:nvSpPr>
        <p:spPr>
          <a:xfrm>
            <a:off x="4693005" y="4300215"/>
            <a:ext cx="676788" cy="184987"/>
          </a:xfrm>
          <a:prstGeom prst="rect">
            <a:avLst/>
          </a:prstGeom>
          <a:noFill/>
        </p:spPr>
        <p:txBody>
          <a:bodyPr wrap="none" rtlCol="0">
            <a:spAutoFit/>
          </a:bodyPr>
          <a:lstStyle/>
          <a:p>
            <a:r>
              <a:rPr lang="en-GR" sz="602" b="1" dirty="0">
                <a:solidFill>
                  <a:srgbClr val="005073"/>
                </a:solidFill>
                <a:latin typeface="Arial" panose="020B0604020202020204" pitchFamily="34" charset="0"/>
                <a:cs typeface="Arial" panose="020B0604020202020204" pitchFamily="34" charset="0"/>
              </a:rPr>
              <a:t>AAI SERVICE</a:t>
            </a:r>
          </a:p>
        </p:txBody>
      </p:sp>
      <p:sp>
        <p:nvSpPr>
          <p:cNvPr id="17" name="TextBox 16">
            <a:extLst>
              <a:ext uri="{FF2B5EF4-FFF2-40B4-BE49-F238E27FC236}">
                <a16:creationId xmlns:a16="http://schemas.microsoft.com/office/drawing/2014/main" id="{1A3B230B-E5C9-2413-D568-1048ACC9EB6D}"/>
              </a:ext>
            </a:extLst>
          </p:cNvPr>
          <p:cNvSpPr txBox="1"/>
          <p:nvPr/>
        </p:nvSpPr>
        <p:spPr>
          <a:xfrm>
            <a:off x="1132596" y="3088650"/>
            <a:ext cx="1705233" cy="646331"/>
          </a:xfrm>
          <a:prstGeom prst="rect">
            <a:avLst/>
          </a:prstGeom>
          <a:noFill/>
        </p:spPr>
        <p:txBody>
          <a:bodyPr wrap="square" rtlCol="0">
            <a:spAutoFit/>
          </a:bodyPr>
          <a:lstStyle/>
          <a:p>
            <a:r>
              <a:rPr lang="en-NL" sz="3600" b="1">
                <a:solidFill>
                  <a:schemeClr val="accent1">
                    <a:lumMod val="50000"/>
                  </a:schemeClr>
                </a:solidFill>
              </a:rPr>
              <a:t>202</a:t>
            </a:r>
            <a:r>
              <a:rPr lang="en-US" sz="3600" b="1" dirty="0">
                <a:solidFill>
                  <a:schemeClr val="accent1">
                    <a:lumMod val="50000"/>
                  </a:schemeClr>
                </a:solidFill>
              </a:rPr>
              <a:t>4</a:t>
            </a:r>
            <a:endParaRPr lang="en-NL" sz="3600" b="1" dirty="0">
              <a:solidFill>
                <a:schemeClr val="accent1">
                  <a:lumMod val="50000"/>
                </a:schemeClr>
              </a:solidFill>
            </a:endParaRPr>
          </a:p>
        </p:txBody>
      </p:sp>
      <p:sp>
        <p:nvSpPr>
          <p:cNvPr id="1047" name="TextBox 1046">
            <a:extLst>
              <a:ext uri="{FF2B5EF4-FFF2-40B4-BE49-F238E27FC236}">
                <a16:creationId xmlns:a16="http://schemas.microsoft.com/office/drawing/2014/main" id="{00572749-E1AA-8BF9-FA6B-5FD5C0FF7710}"/>
              </a:ext>
            </a:extLst>
          </p:cNvPr>
          <p:cNvSpPr txBox="1"/>
          <p:nvPr/>
        </p:nvSpPr>
        <p:spPr>
          <a:xfrm>
            <a:off x="10144015" y="3011062"/>
            <a:ext cx="1122487" cy="954107"/>
          </a:xfrm>
          <a:prstGeom prst="rect">
            <a:avLst/>
          </a:prstGeom>
          <a:noFill/>
        </p:spPr>
        <p:txBody>
          <a:bodyPr wrap="none" rtlCol="0">
            <a:spAutoFit/>
          </a:bodyPr>
          <a:lstStyle/>
          <a:p>
            <a:r>
              <a:rPr lang="en-US" sz="2800" dirty="0">
                <a:solidFill>
                  <a:schemeClr val="accent1">
                    <a:lumMod val="50000"/>
                  </a:schemeClr>
                </a:solidFill>
                <a:cs typeface="Biome" panose="020B0604020202020204" pitchFamily="34" charset="0"/>
              </a:rPr>
              <a:t>EUDI</a:t>
            </a:r>
          </a:p>
          <a:p>
            <a:r>
              <a:rPr lang="en-US" sz="2800" dirty="0">
                <a:solidFill>
                  <a:schemeClr val="accent1">
                    <a:lumMod val="50000"/>
                  </a:schemeClr>
                </a:solidFill>
                <a:cs typeface="Biome" panose="020B0604020202020204" pitchFamily="34" charset="0"/>
              </a:rPr>
              <a:t>Wallet</a:t>
            </a:r>
          </a:p>
        </p:txBody>
      </p:sp>
      <p:pic>
        <p:nvPicPr>
          <p:cNvPr id="6146" name="Picture 2" descr="Digital Credentials for Europe | DC4EU">
            <a:extLst>
              <a:ext uri="{FF2B5EF4-FFF2-40B4-BE49-F238E27FC236}">
                <a16:creationId xmlns:a16="http://schemas.microsoft.com/office/drawing/2014/main" id="{052D8614-51C5-8413-23A0-567E7C2380E4}"/>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863145" y="3131176"/>
            <a:ext cx="670837" cy="670837"/>
          </a:xfrm>
          <a:prstGeom prst="rect">
            <a:avLst/>
          </a:prstGeom>
          <a:noFill/>
          <a:extLst>
            <a:ext uri="{909E8E84-426E-40DD-AFC4-6F175D3DCCD1}">
              <a14:hiddenFill xmlns:a14="http://schemas.microsoft.com/office/drawing/2010/main">
                <a:solidFill>
                  <a:srgbClr val="FFFFFF"/>
                </a:solidFill>
              </a14:hiddenFill>
            </a:ext>
          </a:extLst>
        </p:spPr>
      </p:pic>
      <p:cxnSp>
        <p:nvCxnSpPr>
          <p:cNvPr id="6157" name="Straight Arrow Connector 6156">
            <a:extLst>
              <a:ext uri="{FF2B5EF4-FFF2-40B4-BE49-F238E27FC236}">
                <a16:creationId xmlns:a16="http://schemas.microsoft.com/office/drawing/2014/main" id="{E4E5A443-A1EF-FF9E-522E-EA71FE4757F2}"/>
              </a:ext>
            </a:extLst>
          </p:cNvPr>
          <p:cNvCxnSpPr/>
          <p:nvPr/>
        </p:nvCxnSpPr>
        <p:spPr>
          <a:xfrm flipH="1">
            <a:off x="8633354" y="3459013"/>
            <a:ext cx="1261105" cy="0"/>
          </a:xfrm>
          <a:prstGeom prst="straightConnector1">
            <a:avLst/>
          </a:prstGeom>
          <a:ln w="412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19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E2AFFE7-F946-1B23-E838-25A1012EDE26}"/>
              </a:ext>
            </a:extLst>
          </p:cNvPr>
          <p:cNvSpPr/>
          <p:nvPr/>
        </p:nvSpPr>
        <p:spPr>
          <a:xfrm>
            <a:off x="383234" y="2415920"/>
            <a:ext cx="4813238" cy="4133756"/>
          </a:xfrm>
          <a:prstGeom prst="roundRect">
            <a:avLst>
              <a:gd name="adj" fmla="val 4907"/>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CD50044-C8F2-1E5E-4B5F-45DFDF467373}"/>
              </a:ext>
            </a:extLst>
          </p:cNvPr>
          <p:cNvSpPr/>
          <p:nvPr/>
        </p:nvSpPr>
        <p:spPr>
          <a:xfrm>
            <a:off x="5360348" y="2415920"/>
            <a:ext cx="6575740" cy="4133756"/>
          </a:xfrm>
          <a:prstGeom prst="roundRect">
            <a:avLst>
              <a:gd name="adj" fmla="val 3787"/>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0"/>
          <p:cNvSpPr txBox="1">
            <a:spLocks/>
          </p:cNvSpPr>
          <p:nvPr/>
        </p:nvSpPr>
        <p:spPr>
          <a:xfrm>
            <a:off x="916411" y="854484"/>
            <a:ext cx="5416640" cy="52571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1">
                    <a:lumMod val="50000"/>
                  </a:schemeClr>
                </a:solidFill>
                <a:ea typeface="+mn-lt"/>
                <a:cs typeface="+mn-lt"/>
              </a:rPr>
              <a:t>GÉANT Cloud Frameworks</a:t>
            </a:r>
          </a:p>
        </p:txBody>
      </p:sp>
      <p:sp>
        <p:nvSpPr>
          <p:cNvPr id="32" name="Text Placeholder 10"/>
          <p:cNvSpPr txBox="1">
            <a:spLocks/>
          </p:cNvSpPr>
          <p:nvPr/>
        </p:nvSpPr>
        <p:spPr>
          <a:xfrm>
            <a:off x="916411" y="1364611"/>
            <a:ext cx="9944834" cy="1996293"/>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chemeClr val="accent1">
                    <a:lumMod val="50000"/>
                  </a:schemeClr>
                </a:solidFill>
              </a:rPr>
              <a:t>Now at their second iteration and actively procuring the third one, the flagship GÉANT Cloud Framework agreements (IaaS 2016, IaaS+ aka OCRE 2020, OCRE 2024), enable easy, agile and compliant access to a broad and varied portfolio of commercial cloud services, while reducing costs and bureaucratic burdens.</a:t>
            </a:r>
          </a:p>
        </p:txBody>
      </p:sp>
      <p:sp>
        <p:nvSpPr>
          <p:cNvPr id="12" name="Text Placeholder 10">
            <a:extLst>
              <a:ext uri="{FF2B5EF4-FFF2-40B4-BE49-F238E27FC236}">
                <a16:creationId xmlns:a16="http://schemas.microsoft.com/office/drawing/2014/main" id="{6FDD25B2-15F9-C83E-77A3-51E3BE8E217F}"/>
              </a:ext>
            </a:extLst>
          </p:cNvPr>
          <p:cNvSpPr txBox="1">
            <a:spLocks/>
          </p:cNvSpPr>
          <p:nvPr/>
        </p:nvSpPr>
        <p:spPr>
          <a:xfrm>
            <a:off x="6414074" y="2548375"/>
            <a:ext cx="4283295" cy="502743"/>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accent1">
                    <a:lumMod val="50000"/>
                  </a:schemeClr>
                </a:solidFill>
                <a:ea typeface="+mn-lt"/>
                <a:cs typeface="+mn-lt"/>
              </a:rPr>
              <a:t>Current service providers (OCRE 2020) – 469 framework services </a:t>
            </a:r>
          </a:p>
        </p:txBody>
      </p:sp>
      <p:graphicFrame>
        <p:nvGraphicFramePr>
          <p:cNvPr id="18" name="Content Placeholder 2">
            <a:extLst>
              <a:ext uri="{FF2B5EF4-FFF2-40B4-BE49-F238E27FC236}">
                <a16:creationId xmlns:a16="http://schemas.microsoft.com/office/drawing/2014/main" id="{0C05165D-C5B1-67EE-D736-D8F444DA13E4}"/>
              </a:ext>
            </a:extLst>
          </p:cNvPr>
          <p:cNvGraphicFramePr>
            <a:graphicFrameLocks/>
          </p:cNvGraphicFramePr>
          <p:nvPr>
            <p:extLst>
              <p:ext uri="{D42A27DB-BD31-4B8C-83A1-F6EECF244321}">
                <p14:modId xmlns:p14="http://schemas.microsoft.com/office/powerpoint/2010/main" val="1069570156"/>
              </p:ext>
            </p:extLst>
          </p:nvPr>
        </p:nvGraphicFramePr>
        <p:xfrm>
          <a:off x="905385" y="3596502"/>
          <a:ext cx="4030171" cy="254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oup 21">
            <a:extLst>
              <a:ext uri="{FF2B5EF4-FFF2-40B4-BE49-F238E27FC236}">
                <a16:creationId xmlns:a16="http://schemas.microsoft.com/office/drawing/2014/main" id="{897E64C5-2FEE-4D74-06BA-42221D7CC5F8}"/>
              </a:ext>
            </a:extLst>
          </p:cNvPr>
          <p:cNvGrpSpPr/>
          <p:nvPr/>
        </p:nvGrpSpPr>
        <p:grpSpPr>
          <a:xfrm>
            <a:off x="5439160" y="3527178"/>
            <a:ext cx="6368959" cy="2639487"/>
            <a:chOff x="4651967" y="3429000"/>
            <a:chExt cx="6368959" cy="2639487"/>
          </a:xfrm>
        </p:grpSpPr>
        <p:pic>
          <p:nvPicPr>
            <p:cNvPr id="3" name="Picture 2" descr="A screenshot of a computer&#10;&#10;Description automatically generated">
              <a:extLst>
                <a:ext uri="{FF2B5EF4-FFF2-40B4-BE49-F238E27FC236}">
                  <a16:creationId xmlns:a16="http://schemas.microsoft.com/office/drawing/2014/main" id="{13DFF472-1385-E077-4913-8C473057D6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79" b="19557"/>
            <a:stretch/>
          </p:blipFill>
          <p:spPr>
            <a:xfrm>
              <a:off x="4651967" y="3429000"/>
              <a:ext cx="3624915" cy="2577162"/>
            </a:xfrm>
            <a:prstGeom prst="rect">
              <a:avLst/>
            </a:prstGeom>
          </p:spPr>
        </p:pic>
        <p:pic>
          <p:nvPicPr>
            <p:cNvPr id="11" name="Picture 10" descr="A group of logos on a white background&#10;&#10;Description automatically generated">
              <a:extLst>
                <a:ext uri="{FF2B5EF4-FFF2-40B4-BE49-F238E27FC236}">
                  <a16:creationId xmlns:a16="http://schemas.microsoft.com/office/drawing/2014/main" id="{40EFD8DE-7990-BC52-79CD-C90EAD6099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91" r="26469"/>
            <a:stretch/>
          </p:blipFill>
          <p:spPr>
            <a:xfrm>
              <a:off x="8355489" y="3446500"/>
              <a:ext cx="2665437" cy="1413975"/>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71940E2A-8F83-464F-317E-48764C1D7B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673" t="82844" r="53819"/>
            <a:stretch/>
          </p:blipFill>
          <p:spPr>
            <a:xfrm>
              <a:off x="8234714" y="5450652"/>
              <a:ext cx="779646" cy="617835"/>
            </a:xfrm>
            <a:prstGeom prst="rect">
              <a:avLst/>
            </a:prstGeom>
          </p:spPr>
        </p:pic>
        <p:pic>
          <p:nvPicPr>
            <p:cNvPr id="19" name="Picture 18" descr="A group of logos on a white background&#10;&#10;Description automatically generated">
              <a:extLst>
                <a:ext uri="{FF2B5EF4-FFF2-40B4-BE49-F238E27FC236}">
                  <a16:creationId xmlns:a16="http://schemas.microsoft.com/office/drawing/2014/main" id="{F5CCC7CF-EF1C-01FD-FBEC-29D1662C6C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265" t="17291" b="41354"/>
            <a:stretch/>
          </p:blipFill>
          <p:spPr>
            <a:xfrm>
              <a:off x="8256141" y="4731106"/>
              <a:ext cx="969103" cy="706988"/>
            </a:xfrm>
            <a:prstGeom prst="rect">
              <a:avLst/>
            </a:prstGeom>
          </p:spPr>
        </p:pic>
        <p:pic>
          <p:nvPicPr>
            <p:cNvPr id="20" name="Picture 19" descr="A group of logos on a white background&#10;&#10;Description automatically generated">
              <a:extLst>
                <a:ext uri="{FF2B5EF4-FFF2-40B4-BE49-F238E27FC236}">
                  <a16:creationId xmlns:a16="http://schemas.microsoft.com/office/drawing/2014/main" id="{6A2AE458-BB89-01F9-5087-EE19D750E5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265" t="58646"/>
            <a:stretch/>
          </p:blipFill>
          <p:spPr>
            <a:xfrm>
              <a:off x="9126465" y="4769606"/>
              <a:ext cx="969103" cy="706988"/>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0EBF8C47-A8DE-DA28-80B7-7659A9ED9F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2844" r="76909"/>
            <a:stretch/>
          </p:blipFill>
          <p:spPr>
            <a:xfrm>
              <a:off x="10170421" y="4806923"/>
              <a:ext cx="837018" cy="617835"/>
            </a:xfrm>
            <a:prstGeom prst="rect">
              <a:avLst/>
            </a:prstGeom>
          </p:spPr>
        </p:pic>
      </p:grpSp>
      <p:sp>
        <p:nvSpPr>
          <p:cNvPr id="23" name="Text Placeholder 10">
            <a:extLst>
              <a:ext uri="{FF2B5EF4-FFF2-40B4-BE49-F238E27FC236}">
                <a16:creationId xmlns:a16="http://schemas.microsoft.com/office/drawing/2014/main" id="{898AF6D1-2AF1-7ABF-77BF-0D26FAA405C7}"/>
              </a:ext>
            </a:extLst>
          </p:cNvPr>
          <p:cNvSpPr txBox="1">
            <a:spLocks/>
          </p:cNvSpPr>
          <p:nvPr/>
        </p:nvSpPr>
        <p:spPr>
          <a:xfrm>
            <a:off x="774768" y="2548375"/>
            <a:ext cx="4030170" cy="502743"/>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accent1">
                    <a:lumMod val="50000"/>
                  </a:schemeClr>
                </a:solidFill>
                <a:ea typeface="+mn-lt"/>
                <a:cs typeface="+mn-lt"/>
              </a:rPr>
              <a:t>Who is benefitting from</a:t>
            </a:r>
            <a:br>
              <a:rPr lang="en-US" sz="2000" dirty="0">
                <a:solidFill>
                  <a:schemeClr val="accent1">
                    <a:lumMod val="50000"/>
                  </a:schemeClr>
                </a:solidFill>
                <a:ea typeface="+mn-lt"/>
                <a:cs typeface="+mn-lt"/>
              </a:rPr>
            </a:br>
            <a:r>
              <a:rPr lang="en-US" sz="2000" dirty="0">
                <a:solidFill>
                  <a:schemeClr val="accent1">
                    <a:lumMod val="50000"/>
                  </a:schemeClr>
                </a:solidFill>
                <a:ea typeface="+mn-lt"/>
                <a:cs typeface="+mn-lt"/>
              </a:rPr>
              <a:t>GÉANT Cloud Frameworks?</a:t>
            </a:r>
          </a:p>
        </p:txBody>
      </p:sp>
    </p:spTree>
    <p:extLst>
      <p:ext uri="{BB962C8B-B14F-4D97-AF65-F5344CB8AC3E}">
        <p14:creationId xmlns:p14="http://schemas.microsoft.com/office/powerpoint/2010/main" val="358537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A1A63B-A7B3-C64F-84BA-269873DB019A}"/>
              </a:ext>
            </a:extLst>
          </p:cNvPr>
          <p:cNvSpPr/>
          <p:nvPr/>
        </p:nvSpPr>
        <p:spPr>
          <a:xfrm>
            <a:off x="0" y="-22302"/>
            <a:ext cx="12192000" cy="6842711"/>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446DAD9-03C7-D24A-ACAC-77B72C202627}"/>
              </a:ext>
            </a:extLst>
          </p:cNvPr>
          <p:cNvPicPr>
            <a:picLocks noChangeAspect="1"/>
          </p:cNvPicPr>
          <p:nvPr/>
        </p:nvPicPr>
        <p:blipFill rotWithShape="1">
          <a:blip r:embed="rId3">
            <a:extLst>
              <a:ext uri="{28A0092B-C50C-407E-A947-70E740481C1C}">
                <a14:useLocalDpi xmlns:a14="http://schemas.microsoft.com/office/drawing/2010/main" val="0"/>
              </a:ext>
            </a:extLst>
          </a:blip>
          <a:srcRect l="13286" t="60631" r="43125" b="7997"/>
          <a:stretch/>
        </p:blipFill>
        <p:spPr>
          <a:xfrm>
            <a:off x="711199" y="-22302"/>
            <a:ext cx="11480801" cy="5825201"/>
          </a:xfrm>
          <a:prstGeom prst="rect">
            <a:avLst/>
          </a:prstGeom>
        </p:spPr>
      </p:pic>
      <p:sp>
        <p:nvSpPr>
          <p:cNvPr id="9" name="Text Placeholder 10"/>
          <p:cNvSpPr txBox="1">
            <a:spLocks/>
          </p:cNvSpPr>
          <p:nvPr/>
        </p:nvSpPr>
        <p:spPr>
          <a:xfrm>
            <a:off x="1255494" y="196674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Thank you!</a:t>
            </a:r>
            <a:endParaRPr lang="en-US" sz="4000" dirty="0">
              <a:solidFill>
                <a:schemeClr val="bg1"/>
              </a:solidFill>
            </a:endParaRPr>
          </a:p>
        </p:txBody>
      </p:sp>
      <p:sp>
        <p:nvSpPr>
          <p:cNvPr id="10" name="Text Placeholder 6"/>
          <p:cNvSpPr txBox="1">
            <a:spLocks/>
          </p:cNvSpPr>
          <p:nvPr/>
        </p:nvSpPr>
        <p:spPr>
          <a:xfrm>
            <a:off x="1291788" y="2599353"/>
            <a:ext cx="6753726" cy="7494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schemeClr val="bg1"/>
                </a:solidFill>
              </a:rPr>
              <a:t>Any questions?</a:t>
            </a:r>
          </a:p>
          <a:p>
            <a:pPr lvl="0">
              <a:defRPr/>
            </a:pPr>
            <a:endParaRPr lang="en-GB" sz="2400" dirty="0">
              <a:solidFill>
                <a:schemeClr val="bg1"/>
              </a:solidFill>
            </a:endParaRPr>
          </a:p>
          <a:p>
            <a:pPr lvl="0">
              <a:defRPr/>
            </a:pPr>
            <a:r>
              <a:rPr lang="en-GB" sz="2400" dirty="0" err="1">
                <a:solidFill>
                  <a:schemeClr val="bg1"/>
                </a:solidFill>
              </a:rPr>
              <a:t>cathrin.stover@geant.org</a:t>
            </a:r>
            <a:endParaRPr lang="en-GB" sz="2400" dirty="0">
              <a:solidFill>
                <a:schemeClr val="bg1"/>
              </a:solidFill>
            </a:endParaRPr>
          </a:p>
          <a:p>
            <a:endParaRPr lang="en-GB" sz="2400" dirty="0">
              <a:solidFill>
                <a:schemeClr val="bg1"/>
              </a:solidFill>
              <a:latin typeface="+mn-lt"/>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pic>
        <p:nvPicPr>
          <p:cNvPr id="5" name="Picture 4" descr="A cartoon of a person holding a mug with a dog&#10;&#10;Description automatically generated">
            <a:extLst>
              <a:ext uri="{FF2B5EF4-FFF2-40B4-BE49-F238E27FC236}">
                <a16:creationId xmlns:a16="http://schemas.microsoft.com/office/drawing/2014/main" id="{597BA8CB-23EE-FE11-A25A-469E00632F7C}"/>
              </a:ext>
            </a:extLst>
          </p:cNvPr>
          <p:cNvPicPr>
            <a:picLocks noChangeAspect="1"/>
          </p:cNvPicPr>
          <p:nvPr/>
        </p:nvPicPr>
        <p:blipFill rotWithShape="1">
          <a:blip r:embed="rId5"/>
          <a:srcRect b="23744"/>
          <a:stretch/>
        </p:blipFill>
        <p:spPr>
          <a:xfrm>
            <a:off x="8831419" y="2232217"/>
            <a:ext cx="1699336" cy="2613744"/>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9136ECF-B205-C846-B3D0-77CD6025EFD7}"/>
              </a:ext>
            </a:extLst>
          </p:cNvPr>
          <p:cNvSpPr/>
          <p:nvPr/>
        </p:nvSpPr>
        <p:spPr>
          <a:xfrm>
            <a:off x="0" y="4828031"/>
            <a:ext cx="12192000" cy="2052067"/>
          </a:xfrm>
          <a:prstGeom prst="rect">
            <a:avLst/>
          </a:prstGeom>
          <a:solidFill>
            <a:srgbClr val="42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6">
            <a:extLst>
              <a:ext uri="{FF2B5EF4-FFF2-40B4-BE49-F238E27FC236}">
                <a16:creationId xmlns:a16="http://schemas.microsoft.com/office/drawing/2014/main" id="{FDACF969-4C1D-B99C-B6F9-30A9C6B0F6EA}"/>
              </a:ext>
            </a:extLst>
          </p:cNvPr>
          <p:cNvSpPr txBox="1">
            <a:spLocks/>
          </p:cNvSpPr>
          <p:nvPr/>
        </p:nvSpPr>
        <p:spPr>
          <a:xfrm>
            <a:off x="1291787" y="530354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pic>
        <p:nvPicPr>
          <p:cNvPr id="4" name="Picture 2" descr="Text, logo&#10;&#10;Description automatically generated">
            <a:extLst>
              <a:ext uri="{FF2B5EF4-FFF2-40B4-BE49-F238E27FC236}">
                <a16:creationId xmlns:a16="http://schemas.microsoft.com/office/drawing/2014/main" id="{09E81A57-AEB4-D02C-E61B-465B106C467A}"/>
              </a:ext>
            </a:extLst>
          </p:cNvPr>
          <p:cNvPicPr>
            <a:picLocks noChangeAspect="1"/>
          </p:cNvPicPr>
          <p:nvPr/>
        </p:nvPicPr>
        <p:blipFill>
          <a:blip r:embed="rId6"/>
          <a:stretch>
            <a:fillRect/>
          </a:stretch>
        </p:blipFill>
        <p:spPr>
          <a:xfrm>
            <a:off x="1404796" y="5736826"/>
            <a:ext cx="2086824" cy="454288"/>
          </a:xfrm>
          <a:prstGeom prst="rect">
            <a:avLst/>
          </a:prstGeom>
        </p:spPr>
      </p:pic>
    </p:spTree>
    <p:extLst>
      <p:ext uri="{BB962C8B-B14F-4D97-AF65-F5344CB8AC3E}">
        <p14:creationId xmlns:p14="http://schemas.microsoft.com/office/powerpoint/2010/main" val="2496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n open book with drawings coming out of it&#10;&#10;Description automatically generated">
            <a:extLst>
              <a:ext uri="{FF2B5EF4-FFF2-40B4-BE49-F238E27FC236}">
                <a16:creationId xmlns:a16="http://schemas.microsoft.com/office/drawing/2014/main" id="{007D9D29-24B0-6884-8FEB-FD8CD54B51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11" t="1487" r="8157" b="10409"/>
          <a:stretch/>
        </p:blipFill>
        <p:spPr>
          <a:xfrm>
            <a:off x="0" y="0"/>
            <a:ext cx="12192000" cy="6858000"/>
          </a:xfrm>
          <a:prstGeom prst="rect">
            <a:avLst/>
          </a:prstGeom>
        </p:spPr>
      </p:pic>
    </p:spTree>
    <p:extLst>
      <p:ext uri="{BB962C8B-B14F-4D97-AF65-F5344CB8AC3E}">
        <p14:creationId xmlns:p14="http://schemas.microsoft.com/office/powerpoint/2010/main" val="347452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B19F9B-1EFB-99FE-3538-4F977E283D41}"/>
              </a:ext>
            </a:extLst>
          </p:cNvPr>
          <p:cNvSpPr/>
          <p:nvPr/>
        </p:nvSpPr>
        <p:spPr>
          <a:xfrm>
            <a:off x="0" y="2136637"/>
            <a:ext cx="12192000" cy="35881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D2CB7-1442-4DD9-A4BA-186948CC8F6A}"/>
              </a:ext>
            </a:extLst>
          </p:cNvPr>
          <p:cNvSpPr>
            <a:spLocks noGrp="1"/>
          </p:cNvSpPr>
          <p:nvPr>
            <p:ph type="title"/>
          </p:nvPr>
        </p:nvSpPr>
        <p:spPr/>
        <p:txBody>
          <a:bodyPr/>
          <a:lstStyle/>
          <a:p>
            <a:r>
              <a:rPr lang="en-GB" dirty="0"/>
              <a:t>GÉANT – a Bottom-Up Membership Association since 1993</a:t>
            </a:r>
          </a:p>
        </p:txBody>
      </p:sp>
      <p:pic>
        <p:nvPicPr>
          <p:cNvPr id="4" name="Picture 4" descr="A picture containing text, diagram, font, map&#10;&#10;Description automatically generated">
            <a:extLst>
              <a:ext uri="{FF2B5EF4-FFF2-40B4-BE49-F238E27FC236}">
                <a16:creationId xmlns:a16="http://schemas.microsoft.com/office/drawing/2014/main" id="{D196FA91-2095-1E53-5FAD-87BE8D0BA8FD}"/>
              </a:ext>
            </a:extLst>
          </p:cNvPr>
          <p:cNvPicPr>
            <a:picLocks noChangeAspect="1"/>
          </p:cNvPicPr>
          <p:nvPr/>
        </p:nvPicPr>
        <p:blipFill>
          <a:blip r:embed="rId3"/>
          <a:stretch>
            <a:fillRect/>
          </a:stretch>
        </p:blipFill>
        <p:spPr>
          <a:xfrm rot="224335">
            <a:off x="6489717" y="1704063"/>
            <a:ext cx="4243582" cy="4778809"/>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235B8113-2A48-AE20-C277-0248F39E27B1}"/>
              </a:ext>
            </a:extLst>
          </p:cNvPr>
          <p:cNvGrpSpPr/>
          <p:nvPr/>
        </p:nvGrpSpPr>
        <p:grpSpPr>
          <a:xfrm>
            <a:off x="553915" y="2637065"/>
            <a:ext cx="5392341" cy="2587296"/>
            <a:chOff x="543900" y="3861947"/>
            <a:chExt cx="5392341" cy="2587296"/>
          </a:xfrm>
        </p:grpSpPr>
        <p:grpSp>
          <p:nvGrpSpPr>
            <p:cNvPr id="6" name="Group 5">
              <a:extLst>
                <a:ext uri="{FF2B5EF4-FFF2-40B4-BE49-F238E27FC236}">
                  <a16:creationId xmlns:a16="http://schemas.microsoft.com/office/drawing/2014/main" id="{4A60BFEA-EDB9-DC9D-69FB-2C135170467F}"/>
                </a:ext>
              </a:extLst>
            </p:cNvPr>
            <p:cNvGrpSpPr/>
            <p:nvPr/>
          </p:nvGrpSpPr>
          <p:grpSpPr>
            <a:xfrm>
              <a:off x="543900" y="4909865"/>
              <a:ext cx="1527006" cy="1539378"/>
              <a:chOff x="10322042" y="4352092"/>
              <a:chExt cx="1527006" cy="1539378"/>
            </a:xfrm>
            <a:effectLst>
              <a:outerShdw blurRad="50800" dist="38100" dir="2700000" algn="tl" rotWithShape="0">
                <a:prstClr val="black">
                  <a:alpha val="40000"/>
                </a:prstClr>
              </a:outerShdw>
            </a:effectLst>
          </p:grpSpPr>
          <p:grpSp>
            <p:nvGrpSpPr>
              <p:cNvPr id="7" name="Group 6">
                <a:extLst>
                  <a:ext uri="{FF2B5EF4-FFF2-40B4-BE49-F238E27FC236}">
                    <a16:creationId xmlns:a16="http://schemas.microsoft.com/office/drawing/2014/main" id="{F29DA7A1-5291-F367-F219-8770010034ED}"/>
                  </a:ext>
                </a:extLst>
              </p:cNvPr>
              <p:cNvGrpSpPr/>
              <p:nvPr/>
            </p:nvGrpSpPr>
            <p:grpSpPr>
              <a:xfrm>
                <a:off x="10322042" y="4352092"/>
                <a:ext cx="1527006" cy="1539378"/>
                <a:chOff x="2772261" y="-386616"/>
                <a:chExt cx="2380967" cy="2400258"/>
              </a:xfrm>
            </p:grpSpPr>
            <p:sp>
              <p:nvSpPr>
                <p:cNvPr id="10" name="Oval 9">
                  <a:extLst>
                    <a:ext uri="{FF2B5EF4-FFF2-40B4-BE49-F238E27FC236}">
                      <a16:creationId xmlns:a16="http://schemas.microsoft.com/office/drawing/2014/main" id="{4FC3ADCC-DDF2-C415-DD26-6B5C192E6341}"/>
                    </a:ext>
                  </a:extLst>
                </p:cNvPr>
                <p:cNvSpPr/>
                <p:nvPr/>
              </p:nvSpPr>
              <p:spPr>
                <a:xfrm>
                  <a:off x="2781787" y="-386616"/>
                  <a:ext cx="2371441" cy="23714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375B004-543B-4308-E2DD-803454759D5B}"/>
                    </a:ext>
                  </a:extLst>
                </p:cNvPr>
                <p:cNvSpPr/>
                <p:nvPr/>
              </p:nvSpPr>
              <p:spPr>
                <a:xfrm>
                  <a:off x="2772261" y="-357799"/>
                  <a:ext cx="2371441" cy="2371441"/>
                </a:xfrm>
                <a:prstGeom prst="ellipse">
                  <a:avLst/>
                </a:prstGeom>
                <a:blipFill dpi="0" rotWithShape="1">
                  <a:blip r:embed="rId4"/>
                  <a:srcRect/>
                  <a:stretch>
                    <a:fillRect t="10000" b="-10000"/>
                  </a:stretch>
                </a:blip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B099DA78-B1EF-EB8D-69B9-FBC5D5C5D3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 b="19947"/>
              <a:stretch/>
            </p:blipFill>
            <p:spPr>
              <a:xfrm>
                <a:off x="11082490" y="5572337"/>
                <a:ext cx="288206" cy="132756"/>
              </a:xfrm>
              <a:prstGeom prst="rect">
                <a:avLst/>
              </a:prstGeom>
              <a:ln w="38100">
                <a:noFill/>
              </a:ln>
            </p:spPr>
          </p:pic>
        </p:grpSp>
        <p:sp>
          <p:nvSpPr>
            <p:cNvPr id="12" name="Rounded Rectangle 2">
              <a:extLst>
                <a:ext uri="{FF2B5EF4-FFF2-40B4-BE49-F238E27FC236}">
                  <a16:creationId xmlns:a16="http://schemas.microsoft.com/office/drawing/2014/main" id="{51CAD70E-3487-E2FC-7356-A8650AE339B6}"/>
                </a:ext>
              </a:extLst>
            </p:cNvPr>
            <p:cNvSpPr/>
            <p:nvPr/>
          </p:nvSpPr>
          <p:spPr>
            <a:xfrm>
              <a:off x="2456135" y="3870170"/>
              <a:ext cx="3397447" cy="153587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C0C8B51-F6B0-B211-08ED-7C6D34DF159D}"/>
                </a:ext>
              </a:extLst>
            </p:cNvPr>
            <p:cNvSpPr txBox="1"/>
            <p:nvPr/>
          </p:nvSpPr>
          <p:spPr>
            <a:xfrm rot="10800000" flipV="1">
              <a:off x="2538794" y="3861947"/>
              <a:ext cx="3397447" cy="2308324"/>
            </a:xfrm>
            <a:prstGeom prst="rect">
              <a:avLst/>
            </a:prstGeom>
            <a:noFill/>
          </p:spPr>
          <p:txBody>
            <a:bodyPr wrap="square" rtlCol="0" anchor="ctr">
              <a:spAutoFit/>
            </a:bodyPr>
            <a:lstStyle/>
            <a:p>
              <a:r>
                <a:rPr lang="en-GB" b="1" dirty="0">
                  <a:solidFill>
                    <a:schemeClr val="accent4"/>
                  </a:solidFill>
                </a:rPr>
                <a:t>We represents 38 NRENs and </a:t>
              </a:r>
              <a:r>
                <a:rPr lang="en-GB" b="1" dirty="0" err="1">
                  <a:solidFill>
                    <a:schemeClr val="accent4"/>
                  </a:solidFill>
                </a:rPr>
                <a:t>NORDUnet</a:t>
              </a:r>
              <a:r>
                <a:rPr lang="en-GB" b="1" dirty="0">
                  <a:solidFill>
                    <a:schemeClr val="accent4"/>
                  </a:solidFill>
                </a:rPr>
                <a:t> across Europe. </a:t>
              </a:r>
              <a:br>
                <a:rPr lang="en-GB" b="1" dirty="0">
                  <a:solidFill>
                    <a:schemeClr val="accent4"/>
                  </a:solidFill>
                </a:rPr>
              </a:br>
              <a:r>
                <a:rPr lang="en-GB" b="1" dirty="0">
                  <a:solidFill>
                    <a:schemeClr val="accent4"/>
                  </a:solidFill>
                </a:rPr>
                <a:t>Together we support over 10,000 institutions and 50 million academic users. </a:t>
              </a:r>
            </a:p>
            <a:p>
              <a:endParaRPr lang="en-GB" b="1" dirty="0">
                <a:solidFill>
                  <a:schemeClr val="accent4"/>
                </a:solidFill>
              </a:endParaRPr>
            </a:p>
            <a:p>
              <a:endParaRPr lang="en-GB" b="1" dirty="0">
                <a:solidFill>
                  <a:schemeClr val="accent4"/>
                </a:solidFill>
              </a:endParaRPr>
            </a:p>
            <a:p>
              <a:endParaRPr lang="en-GB" b="1" dirty="0">
                <a:solidFill>
                  <a:schemeClr val="accent4"/>
                </a:solidFill>
              </a:endParaRPr>
            </a:p>
          </p:txBody>
        </p:sp>
        <p:sp>
          <p:nvSpPr>
            <p:cNvPr id="14" name="Triangle 38">
              <a:extLst>
                <a:ext uri="{FF2B5EF4-FFF2-40B4-BE49-F238E27FC236}">
                  <a16:creationId xmlns:a16="http://schemas.microsoft.com/office/drawing/2014/main" id="{F54F85CB-7BDC-4B18-E4A1-5FB7825ED7FF}"/>
                </a:ext>
              </a:extLst>
            </p:cNvPr>
            <p:cNvSpPr/>
            <p:nvPr/>
          </p:nvSpPr>
          <p:spPr>
            <a:xfrm rot="13989632">
              <a:off x="2063579" y="4435510"/>
              <a:ext cx="291036" cy="812442"/>
            </a:xfrm>
            <a:prstGeom prst="triangle">
              <a:avLst>
                <a:gd name="adj" fmla="val 641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431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3D54-8B83-4266-53B6-B7006115D8A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BC0B43F5-DEB3-7517-FC33-C67C36394136}"/>
              </a:ext>
            </a:extLst>
          </p:cNvPr>
          <p:cNvSpPr>
            <a:spLocks noGrp="1"/>
          </p:cNvSpPr>
          <p:nvPr>
            <p:ph type="sldNum" sz="quarter" idx="12"/>
          </p:nvPr>
        </p:nvSpPr>
        <p:spPr/>
        <p:txBody>
          <a:bodyPr/>
          <a:lstStyle/>
          <a:p>
            <a:fld id="{980C58ED-77CB-41A9-954F-3F49BE2D74D1}" type="slidenum">
              <a:rPr lang="en-GB" smtClean="0"/>
              <a:t>4</a:t>
            </a:fld>
            <a:endParaRPr lang="en-GB"/>
          </a:p>
        </p:txBody>
      </p:sp>
      <p:pic>
        <p:nvPicPr>
          <p:cNvPr id="2050" name="Picture 2">
            <a:extLst>
              <a:ext uri="{FF2B5EF4-FFF2-40B4-BE49-F238E27FC236}">
                <a16:creationId xmlns:a16="http://schemas.microsoft.com/office/drawing/2014/main" id="{D1136455-90BF-CC12-C876-B50DAFD598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299" y="-261356"/>
            <a:ext cx="12832597" cy="738071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CCF4769-F017-33D0-714C-937087306099}"/>
              </a:ext>
            </a:extLst>
          </p:cNvPr>
          <p:cNvGrpSpPr/>
          <p:nvPr/>
        </p:nvGrpSpPr>
        <p:grpSpPr>
          <a:xfrm>
            <a:off x="-166952" y="545273"/>
            <a:ext cx="1527006" cy="1539378"/>
            <a:chOff x="10322042" y="4352092"/>
            <a:chExt cx="1527006" cy="1539378"/>
          </a:xfrm>
          <a:effectLst>
            <a:outerShdw blurRad="50800" dist="38100" dir="2700000" algn="tl" rotWithShape="0">
              <a:prstClr val="black">
                <a:alpha val="40000"/>
              </a:prstClr>
            </a:outerShdw>
          </a:effectLst>
        </p:grpSpPr>
        <p:grpSp>
          <p:nvGrpSpPr>
            <p:cNvPr id="13" name="Group 12">
              <a:extLst>
                <a:ext uri="{FF2B5EF4-FFF2-40B4-BE49-F238E27FC236}">
                  <a16:creationId xmlns:a16="http://schemas.microsoft.com/office/drawing/2014/main" id="{8D0A3D8E-91C5-5727-F6A9-8A33ACFC8071}"/>
                </a:ext>
              </a:extLst>
            </p:cNvPr>
            <p:cNvGrpSpPr/>
            <p:nvPr/>
          </p:nvGrpSpPr>
          <p:grpSpPr>
            <a:xfrm>
              <a:off x="10322042" y="4352092"/>
              <a:ext cx="1527006" cy="1539378"/>
              <a:chOff x="2772261" y="-386616"/>
              <a:chExt cx="2380967" cy="2400258"/>
            </a:xfrm>
          </p:grpSpPr>
          <p:sp>
            <p:nvSpPr>
              <p:cNvPr id="15" name="Oval 14">
                <a:extLst>
                  <a:ext uri="{FF2B5EF4-FFF2-40B4-BE49-F238E27FC236}">
                    <a16:creationId xmlns:a16="http://schemas.microsoft.com/office/drawing/2014/main" id="{AB72F8E8-1C68-CC01-A1DE-913EA1E484A1}"/>
                  </a:ext>
                </a:extLst>
              </p:cNvPr>
              <p:cNvSpPr/>
              <p:nvPr/>
            </p:nvSpPr>
            <p:spPr>
              <a:xfrm>
                <a:off x="2781787" y="-386616"/>
                <a:ext cx="2371441" cy="23714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453A6C3-8A60-3231-11EB-D165BB18E4AC}"/>
                  </a:ext>
                </a:extLst>
              </p:cNvPr>
              <p:cNvSpPr/>
              <p:nvPr/>
            </p:nvSpPr>
            <p:spPr>
              <a:xfrm>
                <a:off x="2772261" y="-357799"/>
                <a:ext cx="2371441" cy="2371441"/>
              </a:xfrm>
              <a:prstGeom prst="ellipse">
                <a:avLst/>
              </a:prstGeom>
              <a:blipFill dpi="0" rotWithShape="1">
                <a:blip r:embed="rId4"/>
                <a:srcRect/>
                <a:stretch>
                  <a:fillRect t="10000" b="-10000"/>
                </a:stretch>
              </a:blip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758D365E-3A27-5738-E33D-BB84B113DA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 b="19947"/>
            <a:stretch/>
          </p:blipFill>
          <p:spPr>
            <a:xfrm>
              <a:off x="11082490" y="5572337"/>
              <a:ext cx="288206" cy="132756"/>
            </a:xfrm>
            <a:prstGeom prst="rect">
              <a:avLst/>
            </a:prstGeom>
            <a:ln w="38100">
              <a:noFill/>
            </a:ln>
          </p:spPr>
        </p:pic>
      </p:grpSp>
      <p:sp>
        <p:nvSpPr>
          <p:cNvPr id="17" name="Rounded Rectangle 2">
            <a:extLst>
              <a:ext uri="{FF2B5EF4-FFF2-40B4-BE49-F238E27FC236}">
                <a16:creationId xmlns:a16="http://schemas.microsoft.com/office/drawing/2014/main" id="{2DC3F13E-F26C-CD51-599F-A2C4E12604B6}"/>
              </a:ext>
            </a:extLst>
          </p:cNvPr>
          <p:cNvSpPr/>
          <p:nvPr/>
        </p:nvSpPr>
        <p:spPr>
          <a:xfrm>
            <a:off x="0" y="2698516"/>
            <a:ext cx="2669059" cy="153587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D6AE4E2-A61B-1DB2-772F-27DBB911114A}"/>
              </a:ext>
            </a:extLst>
          </p:cNvPr>
          <p:cNvSpPr txBox="1"/>
          <p:nvPr/>
        </p:nvSpPr>
        <p:spPr>
          <a:xfrm rot="10800000" flipV="1">
            <a:off x="84543" y="2866289"/>
            <a:ext cx="2911874" cy="1200329"/>
          </a:xfrm>
          <a:prstGeom prst="rect">
            <a:avLst/>
          </a:prstGeom>
          <a:noFill/>
        </p:spPr>
        <p:txBody>
          <a:bodyPr wrap="square" rtlCol="0" anchor="ctr">
            <a:spAutoFit/>
          </a:bodyPr>
          <a:lstStyle/>
          <a:p>
            <a:r>
              <a:rPr lang="en-GB" b="1" dirty="0">
                <a:solidFill>
                  <a:schemeClr val="accent4"/>
                </a:solidFill>
              </a:rPr>
              <a:t>Fibre capacity for the European Research Area. The GÉANT Network is Terabit ready.</a:t>
            </a:r>
          </a:p>
        </p:txBody>
      </p:sp>
      <p:sp>
        <p:nvSpPr>
          <p:cNvPr id="19" name="Triangle 38">
            <a:extLst>
              <a:ext uri="{FF2B5EF4-FFF2-40B4-BE49-F238E27FC236}">
                <a16:creationId xmlns:a16="http://schemas.microsoft.com/office/drawing/2014/main" id="{BC0E29A9-3584-D5C9-4B62-A85F9B66D368}"/>
              </a:ext>
            </a:extLst>
          </p:cNvPr>
          <p:cNvSpPr/>
          <p:nvPr/>
        </p:nvSpPr>
        <p:spPr>
          <a:xfrm rot="19501846">
            <a:off x="1190771" y="1972265"/>
            <a:ext cx="350782" cy="1041737"/>
          </a:xfrm>
          <a:prstGeom prst="triangle">
            <a:avLst>
              <a:gd name="adj" fmla="val 641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99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E3B7940-F426-AD52-7837-F6F307DBAD6D}"/>
              </a:ext>
            </a:extLst>
          </p:cNvPr>
          <p:cNvGrpSpPr/>
          <p:nvPr/>
        </p:nvGrpSpPr>
        <p:grpSpPr>
          <a:xfrm>
            <a:off x="-381948" y="1000422"/>
            <a:ext cx="12955895" cy="4577069"/>
            <a:chOff x="-381948" y="1000422"/>
            <a:chExt cx="12955895" cy="4577069"/>
          </a:xfrm>
        </p:grpSpPr>
        <p:sp>
          <p:nvSpPr>
            <p:cNvPr id="89" name="Rectangle 88">
              <a:extLst>
                <a:ext uri="{FF2B5EF4-FFF2-40B4-BE49-F238E27FC236}">
                  <a16:creationId xmlns:a16="http://schemas.microsoft.com/office/drawing/2014/main" id="{EE28F6F6-202E-F1B4-35E4-9C35FC7A80CA}"/>
                </a:ext>
              </a:extLst>
            </p:cNvPr>
            <p:cNvSpPr/>
            <p:nvPr/>
          </p:nvSpPr>
          <p:spPr bwMode="auto">
            <a:xfrm>
              <a:off x="8274506" y="3162315"/>
              <a:ext cx="836051" cy="191379"/>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sp>
          <p:nvSpPr>
            <p:cNvPr id="98" name="Rectangle 97">
              <a:extLst>
                <a:ext uri="{FF2B5EF4-FFF2-40B4-BE49-F238E27FC236}">
                  <a16:creationId xmlns:a16="http://schemas.microsoft.com/office/drawing/2014/main" id="{9FA9A222-A97D-1192-92C7-57458CF2D2F8}"/>
                </a:ext>
              </a:extLst>
            </p:cNvPr>
            <p:cNvSpPr/>
            <p:nvPr/>
          </p:nvSpPr>
          <p:spPr bwMode="auto">
            <a:xfrm>
              <a:off x="7190819" y="3163797"/>
              <a:ext cx="1065693" cy="191379"/>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sp>
          <p:nvSpPr>
            <p:cNvPr id="100" name="Rectangle 99">
              <a:extLst>
                <a:ext uri="{FF2B5EF4-FFF2-40B4-BE49-F238E27FC236}">
                  <a16:creationId xmlns:a16="http://schemas.microsoft.com/office/drawing/2014/main" id="{67943185-2FA7-B668-09FB-498E29C54A9C}"/>
                </a:ext>
              </a:extLst>
            </p:cNvPr>
            <p:cNvSpPr/>
            <p:nvPr/>
          </p:nvSpPr>
          <p:spPr bwMode="auto">
            <a:xfrm>
              <a:off x="6169527" y="3160910"/>
              <a:ext cx="1009408" cy="195748"/>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01" name="Straight Connector 100">
              <a:extLst>
                <a:ext uri="{FF2B5EF4-FFF2-40B4-BE49-F238E27FC236}">
                  <a16:creationId xmlns:a16="http://schemas.microsoft.com/office/drawing/2014/main" id="{EA172E06-613A-78DB-8E45-FC337D956527}"/>
                </a:ext>
              </a:extLst>
            </p:cNvPr>
            <p:cNvCxnSpPr>
              <a:cxnSpLocks noChangeShapeType="1"/>
            </p:cNvCxnSpPr>
            <p:nvPr/>
          </p:nvCxnSpPr>
          <p:spPr bwMode="auto">
            <a:xfrm>
              <a:off x="7184877" y="3132113"/>
              <a:ext cx="0" cy="31883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Rectangle 101">
              <a:extLst>
                <a:ext uri="{FF2B5EF4-FFF2-40B4-BE49-F238E27FC236}">
                  <a16:creationId xmlns:a16="http://schemas.microsoft.com/office/drawing/2014/main" id="{B78788DE-92E8-EC6F-265E-17F5CA96C537}"/>
                </a:ext>
              </a:extLst>
            </p:cNvPr>
            <p:cNvSpPr/>
            <p:nvPr/>
          </p:nvSpPr>
          <p:spPr bwMode="auto">
            <a:xfrm>
              <a:off x="5356930" y="3160910"/>
              <a:ext cx="803611" cy="195749"/>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sp>
          <p:nvSpPr>
            <p:cNvPr id="103" name="Rectangle 102">
              <a:extLst>
                <a:ext uri="{FF2B5EF4-FFF2-40B4-BE49-F238E27FC236}">
                  <a16:creationId xmlns:a16="http://schemas.microsoft.com/office/drawing/2014/main" id="{BF860DF5-2176-66B1-D973-73EA8655E4E1}"/>
                </a:ext>
              </a:extLst>
            </p:cNvPr>
            <p:cNvSpPr/>
            <p:nvPr/>
          </p:nvSpPr>
          <p:spPr bwMode="auto">
            <a:xfrm>
              <a:off x="-381948" y="3165359"/>
              <a:ext cx="815742" cy="191300"/>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grpSp>
          <p:nvGrpSpPr>
            <p:cNvPr id="104" name="Group 103">
              <a:extLst>
                <a:ext uri="{FF2B5EF4-FFF2-40B4-BE49-F238E27FC236}">
                  <a16:creationId xmlns:a16="http://schemas.microsoft.com/office/drawing/2014/main" id="{6CF78EE1-005A-0D50-A17F-5EF6B7923357}"/>
                </a:ext>
              </a:extLst>
            </p:cNvPr>
            <p:cNvGrpSpPr>
              <a:grpSpLocks/>
            </p:cNvGrpSpPr>
            <p:nvPr/>
          </p:nvGrpSpPr>
          <p:grpSpPr bwMode="auto">
            <a:xfrm>
              <a:off x="411550" y="1866397"/>
              <a:ext cx="1345033" cy="1252990"/>
              <a:chOff x="542702" y="2693874"/>
              <a:chExt cx="1440160" cy="1341482"/>
            </a:xfrm>
          </p:grpSpPr>
          <p:sp>
            <p:nvSpPr>
              <p:cNvPr id="204" name="Rectangle 2">
                <a:extLst>
                  <a:ext uri="{FF2B5EF4-FFF2-40B4-BE49-F238E27FC236}">
                    <a16:creationId xmlns:a16="http://schemas.microsoft.com/office/drawing/2014/main" id="{F39A2186-7527-595A-74D9-E54CC5DD488F}"/>
                  </a:ext>
                </a:extLst>
              </p:cNvPr>
              <p:cNvSpPr txBox="1">
                <a:spLocks noChangeArrowheads="1"/>
              </p:cNvSpPr>
              <p:nvPr/>
            </p:nvSpPr>
            <p:spPr bwMode="auto">
              <a:xfrm>
                <a:off x="542702" y="3012997"/>
                <a:ext cx="1440160" cy="4429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000" dirty="0">
                    <a:solidFill>
                      <a:srgbClr val="003F5F"/>
                    </a:solidFill>
                  </a:rPr>
                  <a:t>EUMEDCONNECT</a:t>
                </a:r>
              </a:p>
              <a:p>
                <a:pPr eaLnBrk="1" hangingPunct="1">
                  <a:defRPr/>
                </a:pPr>
                <a:endParaRPr lang="en-US" sz="1400" kern="0" dirty="0">
                  <a:solidFill>
                    <a:srgbClr val="003F5F"/>
                  </a:solidFill>
                </a:endParaRPr>
              </a:p>
            </p:txBody>
          </p:sp>
          <p:grpSp>
            <p:nvGrpSpPr>
              <p:cNvPr id="205" name="Group 129">
                <a:extLst>
                  <a:ext uri="{FF2B5EF4-FFF2-40B4-BE49-F238E27FC236}">
                    <a16:creationId xmlns:a16="http://schemas.microsoft.com/office/drawing/2014/main" id="{B24FA3C2-6589-3282-005A-2E2C10E64F0D}"/>
                  </a:ext>
                </a:extLst>
              </p:cNvPr>
              <p:cNvGrpSpPr>
                <a:grpSpLocks/>
              </p:cNvGrpSpPr>
              <p:nvPr/>
            </p:nvGrpSpPr>
            <p:grpSpPr bwMode="auto">
              <a:xfrm>
                <a:off x="542702" y="2693874"/>
                <a:ext cx="1240698" cy="1341482"/>
                <a:chOff x="542702" y="2693874"/>
                <a:chExt cx="1240698" cy="1341482"/>
              </a:xfrm>
            </p:grpSpPr>
            <p:cxnSp>
              <p:nvCxnSpPr>
                <p:cNvPr id="206" name="Straight Connector 205">
                  <a:extLst>
                    <a:ext uri="{FF2B5EF4-FFF2-40B4-BE49-F238E27FC236}">
                      <a16:creationId xmlns:a16="http://schemas.microsoft.com/office/drawing/2014/main" id="{FD9C6EF5-3264-5CF0-5EBF-7C37EDF45CDC}"/>
                    </a:ext>
                  </a:extLst>
                </p:cNvPr>
                <p:cNvCxnSpPr>
                  <a:cxnSpLocks/>
                </p:cNvCxnSpPr>
                <p:nvPr/>
              </p:nvCxnSpPr>
              <p:spPr bwMode="auto">
                <a:xfrm>
                  <a:off x="566520" y="2693874"/>
                  <a:ext cx="0" cy="1341482"/>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207" name="Rectangle 2">
                  <a:extLst>
                    <a:ext uri="{FF2B5EF4-FFF2-40B4-BE49-F238E27FC236}">
                      <a16:creationId xmlns:a16="http://schemas.microsoft.com/office/drawing/2014/main" id="{BCE61FA8-2F1C-3A39-5C14-279CCBE2772C}"/>
                    </a:ext>
                  </a:extLst>
                </p:cNvPr>
                <p:cNvSpPr txBox="1">
                  <a:spLocks noChangeArrowheads="1"/>
                </p:cNvSpPr>
                <p:nvPr/>
              </p:nvSpPr>
              <p:spPr bwMode="auto">
                <a:xfrm>
                  <a:off x="542702" y="2693874"/>
                  <a:ext cx="1240698" cy="392156"/>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2001</a:t>
                  </a:r>
                </a:p>
                <a:p>
                  <a:pPr eaLnBrk="1" hangingPunct="1">
                    <a:defRPr/>
                  </a:pPr>
                  <a:endParaRPr lang="en-US" sz="1800" kern="0" dirty="0">
                    <a:solidFill>
                      <a:schemeClr val="tx1">
                        <a:lumMod val="75000"/>
                        <a:lumOff val="25000"/>
                      </a:schemeClr>
                    </a:solidFill>
                  </a:endParaRPr>
                </a:p>
              </p:txBody>
            </p:sp>
            <p:pic>
              <p:nvPicPr>
                <p:cNvPr id="208" name="Picture 5" descr="EUMEDCONNECT logo">
                  <a:extLst>
                    <a:ext uri="{FF2B5EF4-FFF2-40B4-BE49-F238E27FC236}">
                      <a16:creationId xmlns:a16="http://schemas.microsoft.com/office/drawing/2014/main" id="{5607DC37-C249-2902-88A3-F6DE1A6E2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93" y="3295315"/>
                  <a:ext cx="899612" cy="43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5" name="Group 104">
              <a:extLst>
                <a:ext uri="{FF2B5EF4-FFF2-40B4-BE49-F238E27FC236}">
                  <a16:creationId xmlns:a16="http://schemas.microsoft.com/office/drawing/2014/main" id="{F71F296B-6F68-7791-F520-B7A32B6B841F}"/>
                </a:ext>
              </a:extLst>
            </p:cNvPr>
            <p:cNvGrpSpPr>
              <a:grpSpLocks/>
            </p:cNvGrpSpPr>
            <p:nvPr/>
          </p:nvGrpSpPr>
          <p:grpSpPr bwMode="auto">
            <a:xfrm>
              <a:off x="1509559" y="1047785"/>
              <a:ext cx="1297467" cy="2071602"/>
              <a:chOff x="1972263" y="1817181"/>
              <a:chExt cx="1387855" cy="2218175"/>
            </a:xfrm>
          </p:grpSpPr>
          <p:cxnSp>
            <p:nvCxnSpPr>
              <p:cNvPr id="200" name="Straight Connector 199">
                <a:extLst>
                  <a:ext uri="{FF2B5EF4-FFF2-40B4-BE49-F238E27FC236}">
                    <a16:creationId xmlns:a16="http://schemas.microsoft.com/office/drawing/2014/main" id="{FBD24719-D245-8A06-0369-3F7792124DEF}"/>
                  </a:ext>
                </a:extLst>
              </p:cNvPr>
              <p:cNvCxnSpPr>
                <a:cxnSpLocks/>
              </p:cNvCxnSpPr>
              <p:nvPr/>
            </p:nvCxnSpPr>
            <p:spPr bwMode="auto">
              <a:xfrm>
                <a:off x="1972263" y="1817181"/>
                <a:ext cx="0" cy="2218175"/>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201" name="Rectangle 2">
                <a:extLst>
                  <a:ext uri="{FF2B5EF4-FFF2-40B4-BE49-F238E27FC236}">
                    <a16:creationId xmlns:a16="http://schemas.microsoft.com/office/drawing/2014/main" id="{192B062D-33E9-6DCC-53C5-1A6291DA3C72}"/>
                  </a:ext>
                </a:extLst>
              </p:cNvPr>
              <p:cNvSpPr txBox="1">
                <a:spLocks noChangeArrowheads="1"/>
              </p:cNvSpPr>
              <p:nvPr/>
            </p:nvSpPr>
            <p:spPr bwMode="auto">
              <a:xfrm>
                <a:off x="1986660" y="2143000"/>
                <a:ext cx="1373458" cy="31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eaLnBrk="1" hangingPunct="1">
                  <a:spcBef>
                    <a:spcPct val="0"/>
                  </a:spcBef>
                  <a:buClrTx/>
                  <a:buSzTx/>
                  <a:buFontTx/>
                  <a:buNone/>
                </a:pPr>
                <a:r>
                  <a:rPr lang="en-GB" altLang="en-US" sz="1000" b="1" dirty="0">
                    <a:solidFill>
                      <a:srgbClr val="003F5F"/>
                    </a:solidFill>
                  </a:rPr>
                  <a:t>TEIN2</a:t>
                </a:r>
              </a:p>
            </p:txBody>
          </p:sp>
          <p:sp>
            <p:nvSpPr>
              <p:cNvPr id="202" name="Rectangle 2">
                <a:extLst>
                  <a:ext uri="{FF2B5EF4-FFF2-40B4-BE49-F238E27FC236}">
                    <a16:creationId xmlns:a16="http://schemas.microsoft.com/office/drawing/2014/main" id="{AF25CB8D-DD73-107F-3EFC-FBF674C61618}"/>
                  </a:ext>
                </a:extLst>
              </p:cNvPr>
              <p:cNvSpPr txBox="1">
                <a:spLocks noChangeArrowheads="1"/>
              </p:cNvSpPr>
              <p:nvPr/>
            </p:nvSpPr>
            <p:spPr bwMode="auto">
              <a:xfrm>
                <a:off x="1978426" y="1817181"/>
                <a:ext cx="1381692" cy="307339"/>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2004</a:t>
                </a:r>
              </a:p>
              <a:p>
                <a:pPr eaLnBrk="1" hangingPunct="1">
                  <a:defRPr/>
                </a:pPr>
                <a:endParaRPr lang="en-US" sz="1800" kern="0" dirty="0">
                  <a:solidFill>
                    <a:schemeClr val="tx1">
                      <a:lumMod val="75000"/>
                      <a:lumOff val="25000"/>
                    </a:schemeClr>
                  </a:solidFill>
                </a:endParaRPr>
              </a:p>
            </p:txBody>
          </p:sp>
          <p:pic>
            <p:nvPicPr>
              <p:cNvPr id="203" name="Picture 13" descr="TEIN2">
                <a:extLst>
                  <a:ext uri="{FF2B5EF4-FFF2-40B4-BE49-F238E27FC236}">
                    <a16:creationId xmlns:a16="http://schemas.microsoft.com/office/drawing/2014/main" id="{2F3A9E10-FDB2-7E6E-08D0-57C3042CA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819" y="2418779"/>
                <a:ext cx="806911" cy="3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a:extLst>
                <a:ext uri="{FF2B5EF4-FFF2-40B4-BE49-F238E27FC236}">
                  <a16:creationId xmlns:a16="http://schemas.microsoft.com/office/drawing/2014/main" id="{93FBE60B-A566-347B-1B5E-FFC6EACEB7F3}"/>
                </a:ext>
              </a:extLst>
            </p:cNvPr>
            <p:cNvGrpSpPr>
              <a:grpSpLocks/>
            </p:cNvGrpSpPr>
            <p:nvPr/>
          </p:nvGrpSpPr>
          <p:grpSpPr bwMode="auto">
            <a:xfrm>
              <a:off x="2613183" y="1867021"/>
              <a:ext cx="1143352" cy="1253851"/>
              <a:chOff x="4359126" y="2694731"/>
              <a:chExt cx="1224136" cy="1341894"/>
            </a:xfrm>
          </p:grpSpPr>
          <p:cxnSp>
            <p:nvCxnSpPr>
              <p:cNvPr id="196" name="Straight Connector 195">
                <a:extLst>
                  <a:ext uri="{FF2B5EF4-FFF2-40B4-BE49-F238E27FC236}">
                    <a16:creationId xmlns:a16="http://schemas.microsoft.com/office/drawing/2014/main" id="{6D1D6CE2-C704-5B48-9034-B5C366CE0D6C}"/>
                  </a:ext>
                </a:extLst>
              </p:cNvPr>
              <p:cNvCxnSpPr>
                <a:cxnSpLocks/>
              </p:cNvCxnSpPr>
              <p:nvPr/>
            </p:nvCxnSpPr>
            <p:spPr bwMode="auto">
              <a:xfrm>
                <a:off x="4359126" y="2727285"/>
                <a:ext cx="0" cy="1309340"/>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97" name="Rectangle 2">
                <a:extLst>
                  <a:ext uri="{FF2B5EF4-FFF2-40B4-BE49-F238E27FC236}">
                    <a16:creationId xmlns:a16="http://schemas.microsoft.com/office/drawing/2014/main" id="{E174F429-90D6-096B-5912-02FE0B20965A}"/>
                  </a:ext>
                </a:extLst>
              </p:cNvPr>
              <p:cNvSpPr txBox="1">
                <a:spLocks noChangeArrowheads="1"/>
              </p:cNvSpPr>
              <p:nvPr/>
            </p:nvSpPr>
            <p:spPr bwMode="auto">
              <a:xfrm>
                <a:off x="4359126" y="2955200"/>
                <a:ext cx="1224136" cy="43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eaLnBrk="1" hangingPunct="1">
                  <a:spcBef>
                    <a:spcPct val="0"/>
                  </a:spcBef>
                  <a:buClrTx/>
                  <a:buSzTx/>
                  <a:buFontTx/>
                  <a:buNone/>
                </a:pPr>
                <a:r>
                  <a:rPr lang="en-GB" altLang="en-US" sz="1000" b="1" dirty="0">
                    <a:solidFill>
                      <a:srgbClr val="003F5F"/>
                    </a:solidFill>
                  </a:rPr>
                  <a:t>CAREN</a:t>
                </a:r>
              </a:p>
            </p:txBody>
          </p:sp>
          <p:sp>
            <p:nvSpPr>
              <p:cNvPr id="198" name="Rectangle 2">
                <a:extLst>
                  <a:ext uri="{FF2B5EF4-FFF2-40B4-BE49-F238E27FC236}">
                    <a16:creationId xmlns:a16="http://schemas.microsoft.com/office/drawing/2014/main" id="{F13C7DA6-18F1-7058-53A7-2057024680DE}"/>
                  </a:ext>
                </a:extLst>
              </p:cNvPr>
              <p:cNvSpPr txBox="1">
                <a:spLocks noChangeArrowheads="1"/>
              </p:cNvSpPr>
              <p:nvPr/>
            </p:nvSpPr>
            <p:spPr bwMode="auto">
              <a:xfrm>
                <a:off x="4360714" y="2694731"/>
                <a:ext cx="932521" cy="392008"/>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2009</a:t>
                </a:r>
              </a:p>
              <a:p>
                <a:pPr eaLnBrk="1" hangingPunct="1">
                  <a:defRPr/>
                </a:pPr>
                <a:endParaRPr lang="en-US" sz="1800" kern="0" dirty="0">
                  <a:solidFill>
                    <a:schemeClr val="tx1">
                      <a:lumMod val="75000"/>
                      <a:lumOff val="25000"/>
                    </a:schemeClr>
                  </a:solidFill>
                </a:endParaRPr>
              </a:p>
            </p:txBody>
          </p:sp>
          <p:pic>
            <p:nvPicPr>
              <p:cNvPr id="199" name="Picture 15" descr="http://www.science.gov.tm/img/caren-logo.png">
                <a:extLst>
                  <a:ext uri="{FF2B5EF4-FFF2-40B4-BE49-F238E27FC236}">
                    <a16:creationId xmlns:a16="http://schemas.microsoft.com/office/drawing/2014/main" id="{1DE4B2A7-FCD4-3011-ED9C-FFF573F041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149" y="3192978"/>
                <a:ext cx="990268" cy="32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a:extLst>
                <a:ext uri="{FF2B5EF4-FFF2-40B4-BE49-F238E27FC236}">
                  <a16:creationId xmlns:a16="http://schemas.microsoft.com/office/drawing/2014/main" id="{CA08D7A8-0D19-D5AF-261B-728A377BE588}"/>
                </a:ext>
              </a:extLst>
            </p:cNvPr>
            <p:cNvGrpSpPr>
              <a:grpSpLocks/>
            </p:cNvGrpSpPr>
            <p:nvPr/>
          </p:nvGrpSpPr>
          <p:grpSpPr bwMode="auto">
            <a:xfrm>
              <a:off x="5359767" y="1867780"/>
              <a:ext cx="1422197" cy="1260505"/>
              <a:chOff x="8463582" y="2696239"/>
              <a:chExt cx="1521104" cy="1349288"/>
            </a:xfrm>
          </p:grpSpPr>
          <p:cxnSp>
            <p:nvCxnSpPr>
              <p:cNvPr id="192" name="Straight Connector 191">
                <a:extLst>
                  <a:ext uri="{FF2B5EF4-FFF2-40B4-BE49-F238E27FC236}">
                    <a16:creationId xmlns:a16="http://schemas.microsoft.com/office/drawing/2014/main" id="{799C05C4-D423-179D-C5EC-2E262B2DAC01}"/>
                  </a:ext>
                </a:extLst>
              </p:cNvPr>
              <p:cNvCxnSpPr/>
              <p:nvPr/>
            </p:nvCxnSpPr>
            <p:spPr bwMode="auto">
              <a:xfrm>
                <a:off x="8463582" y="2808945"/>
                <a:ext cx="0" cy="1236582"/>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93" name="Rectangle 2">
                <a:extLst>
                  <a:ext uri="{FF2B5EF4-FFF2-40B4-BE49-F238E27FC236}">
                    <a16:creationId xmlns:a16="http://schemas.microsoft.com/office/drawing/2014/main" id="{E87EFE35-6877-89C4-E3E2-1C8983FA899D}"/>
                  </a:ext>
                </a:extLst>
              </p:cNvPr>
              <p:cNvSpPr txBox="1">
                <a:spLocks noChangeArrowheads="1"/>
              </p:cNvSpPr>
              <p:nvPr/>
            </p:nvSpPr>
            <p:spPr bwMode="auto">
              <a:xfrm>
                <a:off x="8463582" y="3014700"/>
                <a:ext cx="862826" cy="72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eaLnBrk="1" hangingPunct="1">
                  <a:spcBef>
                    <a:spcPct val="0"/>
                  </a:spcBef>
                  <a:buClrTx/>
                  <a:buSzTx/>
                  <a:buFontTx/>
                  <a:buNone/>
                </a:pPr>
                <a:r>
                  <a:rPr lang="en-GB" altLang="en-US" sz="1000" b="1" dirty="0">
                    <a:solidFill>
                      <a:srgbClr val="003F5F"/>
                    </a:solidFill>
                  </a:rPr>
                  <a:t>CAREN2</a:t>
                </a:r>
              </a:p>
            </p:txBody>
          </p:sp>
          <p:sp>
            <p:nvSpPr>
              <p:cNvPr id="194" name="Rectangle 2">
                <a:extLst>
                  <a:ext uri="{FF2B5EF4-FFF2-40B4-BE49-F238E27FC236}">
                    <a16:creationId xmlns:a16="http://schemas.microsoft.com/office/drawing/2014/main" id="{97B63CBD-4F1C-EF8A-1C91-BF82F8033495}"/>
                  </a:ext>
                </a:extLst>
              </p:cNvPr>
              <p:cNvSpPr txBox="1">
                <a:spLocks noChangeArrowheads="1"/>
              </p:cNvSpPr>
              <p:nvPr/>
            </p:nvSpPr>
            <p:spPr bwMode="auto">
              <a:xfrm>
                <a:off x="8463582" y="2696239"/>
                <a:ext cx="1521104" cy="373039"/>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2013</a:t>
                </a:r>
              </a:p>
            </p:txBody>
          </p:sp>
          <p:pic>
            <p:nvPicPr>
              <p:cNvPr id="195" name="Picture 15" descr="http://www.science.gov.tm/img/caren-logo.png">
                <a:extLst>
                  <a:ext uri="{FF2B5EF4-FFF2-40B4-BE49-F238E27FC236}">
                    <a16:creationId xmlns:a16="http://schemas.microsoft.com/office/drawing/2014/main" id="{205292E8-6DA9-9467-8293-30AC5C1EA7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414" y="3323730"/>
                <a:ext cx="937215" cy="30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107">
              <a:extLst>
                <a:ext uri="{FF2B5EF4-FFF2-40B4-BE49-F238E27FC236}">
                  <a16:creationId xmlns:a16="http://schemas.microsoft.com/office/drawing/2014/main" id="{E8115FBF-F3DC-1F14-49EA-1CB01341D26E}"/>
                </a:ext>
              </a:extLst>
            </p:cNvPr>
            <p:cNvGrpSpPr>
              <a:grpSpLocks/>
            </p:cNvGrpSpPr>
            <p:nvPr/>
          </p:nvGrpSpPr>
          <p:grpSpPr bwMode="auto">
            <a:xfrm>
              <a:off x="3799175" y="1000422"/>
              <a:ext cx="1923448" cy="2118965"/>
              <a:chOff x="5813499" y="2103800"/>
              <a:chExt cx="2059366" cy="2268765"/>
            </a:xfrm>
          </p:grpSpPr>
          <p:cxnSp>
            <p:nvCxnSpPr>
              <p:cNvPr id="187" name="Straight Connector 186">
                <a:extLst>
                  <a:ext uri="{FF2B5EF4-FFF2-40B4-BE49-F238E27FC236}">
                    <a16:creationId xmlns:a16="http://schemas.microsoft.com/office/drawing/2014/main" id="{D31BDA58-8F33-884A-5F72-E102994C09B1}"/>
                  </a:ext>
                </a:extLst>
              </p:cNvPr>
              <p:cNvCxnSpPr>
                <a:cxnSpLocks/>
              </p:cNvCxnSpPr>
              <p:nvPr/>
            </p:nvCxnSpPr>
            <p:spPr bwMode="auto">
              <a:xfrm>
                <a:off x="5813499" y="2159638"/>
                <a:ext cx="0" cy="2212927"/>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88" name="Rectangle 2">
                <a:extLst>
                  <a:ext uri="{FF2B5EF4-FFF2-40B4-BE49-F238E27FC236}">
                    <a16:creationId xmlns:a16="http://schemas.microsoft.com/office/drawing/2014/main" id="{2F425F0C-784A-8EF4-8252-7B96C4650767}"/>
                  </a:ext>
                </a:extLst>
              </p:cNvPr>
              <p:cNvSpPr txBox="1">
                <a:spLocks noChangeArrowheads="1"/>
              </p:cNvSpPr>
              <p:nvPr/>
            </p:nvSpPr>
            <p:spPr bwMode="auto">
              <a:xfrm>
                <a:off x="5847034" y="2397628"/>
                <a:ext cx="2025831" cy="161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FontTx/>
                  <a:buNone/>
                </a:pPr>
                <a:r>
                  <a:rPr lang="en-GB" altLang="en-US" sz="1000" b="1" dirty="0">
                    <a:solidFill>
                      <a:srgbClr val="003F5F"/>
                    </a:solidFill>
                  </a:rPr>
                  <a:t>EUMEDCONNECT3</a:t>
                </a:r>
                <a:br>
                  <a:rPr lang="en-GB" altLang="en-US" sz="1000" b="1" dirty="0">
                    <a:solidFill>
                      <a:srgbClr val="003F5F"/>
                    </a:solidFill>
                  </a:rPr>
                </a:br>
                <a:r>
                  <a:rPr lang="en-GB" altLang="en-US" sz="1000" b="1" dirty="0" err="1">
                    <a:solidFill>
                      <a:srgbClr val="003F5F"/>
                    </a:solidFill>
                  </a:rPr>
                  <a:t>AfricaConnect</a:t>
                </a:r>
                <a:endParaRPr lang="en-GB" altLang="en-US" sz="1000" b="1" dirty="0">
                  <a:solidFill>
                    <a:srgbClr val="003F5F"/>
                  </a:solidFill>
                </a:endParaRPr>
              </a:p>
            </p:txBody>
          </p:sp>
          <p:sp>
            <p:nvSpPr>
              <p:cNvPr id="189" name="Rectangle 2">
                <a:extLst>
                  <a:ext uri="{FF2B5EF4-FFF2-40B4-BE49-F238E27FC236}">
                    <a16:creationId xmlns:a16="http://schemas.microsoft.com/office/drawing/2014/main" id="{DC2EB1B8-579A-E223-A2F0-CCB2B8B1AC05}"/>
                  </a:ext>
                </a:extLst>
              </p:cNvPr>
              <p:cNvSpPr txBox="1">
                <a:spLocks noChangeArrowheads="1"/>
              </p:cNvSpPr>
              <p:nvPr/>
            </p:nvSpPr>
            <p:spPr bwMode="auto">
              <a:xfrm>
                <a:off x="5848429" y="2103800"/>
                <a:ext cx="1771642" cy="392182"/>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2011</a:t>
                </a:r>
              </a:p>
            </p:txBody>
          </p:sp>
          <p:pic>
            <p:nvPicPr>
              <p:cNvPr id="190" name="Picture 29" descr="http://www.dante.net/DANTE_Network_Projects/EUMEDCONNECT3/PublishingImages/EUMEDCONNECT3_new_logoedit.jpg">
                <a:extLst>
                  <a:ext uri="{FF2B5EF4-FFF2-40B4-BE49-F238E27FC236}">
                    <a16:creationId xmlns:a16="http://schemas.microsoft.com/office/drawing/2014/main" id="{A23B2649-373D-F17F-7DCB-7BD9EBD7C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6463" y="2886267"/>
                <a:ext cx="778604" cy="33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31" descr="http://www.dante.net/DANTE_Network_Projects/AfricaConnect/PublishingImages/Africa%20Connect%20logo%2090x90.jpg">
                <a:extLst>
                  <a:ext uri="{FF2B5EF4-FFF2-40B4-BE49-F238E27FC236}">
                    <a16:creationId xmlns:a16="http://schemas.microsoft.com/office/drawing/2014/main" id="{6AA44510-F8E4-5183-DABD-F68631458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2000" y="3391436"/>
                <a:ext cx="479200" cy="47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 name="Rectangle 108">
              <a:extLst>
                <a:ext uri="{FF2B5EF4-FFF2-40B4-BE49-F238E27FC236}">
                  <a16:creationId xmlns:a16="http://schemas.microsoft.com/office/drawing/2014/main" id="{FB8B56B5-1A92-2C88-DFE8-2AB42E6EDCFD}"/>
                </a:ext>
              </a:extLst>
            </p:cNvPr>
            <p:cNvSpPr/>
            <p:nvPr/>
          </p:nvSpPr>
          <p:spPr bwMode="auto">
            <a:xfrm>
              <a:off x="433794" y="3163874"/>
              <a:ext cx="530964" cy="192785"/>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10" name="Straight Connector 109">
              <a:extLst>
                <a:ext uri="{FF2B5EF4-FFF2-40B4-BE49-F238E27FC236}">
                  <a16:creationId xmlns:a16="http://schemas.microsoft.com/office/drawing/2014/main" id="{B08768DD-8DCC-F8EF-D657-7EE4FB631F91}"/>
                </a:ext>
              </a:extLst>
            </p:cNvPr>
            <p:cNvCxnSpPr>
              <a:cxnSpLocks noChangeShapeType="1"/>
            </p:cNvCxnSpPr>
            <p:nvPr/>
          </p:nvCxnSpPr>
          <p:spPr bwMode="auto">
            <a:xfrm>
              <a:off x="433794" y="3128285"/>
              <a:ext cx="0" cy="22837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Rectangle 110">
              <a:extLst>
                <a:ext uri="{FF2B5EF4-FFF2-40B4-BE49-F238E27FC236}">
                  <a16:creationId xmlns:a16="http://schemas.microsoft.com/office/drawing/2014/main" id="{230BCD91-9E9E-AF3B-B1BD-B0FAE2C4FBF3}"/>
                </a:ext>
              </a:extLst>
            </p:cNvPr>
            <p:cNvSpPr/>
            <p:nvPr/>
          </p:nvSpPr>
          <p:spPr bwMode="auto">
            <a:xfrm>
              <a:off x="952077" y="3160910"/>
              <a:ext cx="556082" cy="194267"/>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sp>
          <p:nvSpPr>
            <p:cNvPr id="112" name="Rectangle 111">
              <a:extLst>
                <a:ext uri="{FF2B5EF4-FFF2-40B4-BE49-F238E27FC236}">
                  <a16:creationId xmlns:a16="http://schemas.microsoft.com/office/drawing/2014/main" id="{E4A02080-5B1A-1A5F-BE05-8834E55AE927}"/>
                </a:ext>
              </a:extLst>
            </p:cNvPr>
            <p:cNvSpPr/>
            <p:nvPr/>
          </p:nvSpPr>
          <p:spPr bwMode="auto">
            <a:xfrm>
              <a:off x="1511125" y="3160910"/>
              <a:ext cx="568407" cy="194267"/>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13" name="Straight Connector 112">
              <a:extLst>
                <a:ext uri="{FF2B5EF4-FFF2-40B4-BE49-F238E27FC236}">
                  <a16:creationId xmlns:a16="http://schemas.microsoft.com/office/drawing/2014/main" id="{36DE5243-D271-64CC-7F47-663F9E548407}"/>
                </a:ext>
              </a:extLst>
            </p:cNvPr>
            <p:cNvCxnSpPr>
              <a:cxnSpLocks noChangeShapeType="1"/>
            </p:cNvCxnSpPr>
            <p:nvPr/>
          </p:nvCxnSpPr>
          <p:spPr bwMode="auto">
            <a:xfrm>
              <a:off x="1509641" y="3128285"/>
              <a:ext cx="0" cy="317351"/>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a:extLst>
                <a:ext uri="{FF2B5EF4-FFF2-40B4-BE49-F238E27FC236}">
                  <a16:creationId xmlns:a16="http://schemas.microsoft.com/office/drawing/2014/main" id="{B98BDC86-DC81-EE9B-EFF5-ACCED2B1AE66}"/>
                </a:ext>
              </a:extLst>
            </p:cNvPr>
            <p:cNvCxnSpPr>
              <a:cxnSpLocks noChangeShapeType="1"/>
            </p:cNvCxnSpPr>
            <p:nvPr/>
          </p:nvCxnSpPr>
          <p:spPr bwMode="auto">
            <a:xfrm>
              <a:off x="2291587" y="3128285"/>
              <a:ext cx="0" cy="317351"/>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Rectangle 114">
              <a:extLst>
                <a:ext uri="{FF2B5EF4-FFF2-40B4-BE49-F238E27FC236}">
                  <a16:creationId xmlns:a16="http://schemas.microsoft.com/office/drawing/2014/main" id="{F7F3164F-23AB-8FA0-987D-B597FE3D20C9}"/>
                </a:ext>
              </a:extLst>
            </p:cNvPr>
            <p:cNvSpPr/>
            <p:nvPr/>
          </p:nvSpPr>
          <p:spPr bwMode="auto">
            <a:xfrm>
              <a:off x="2092216" y="3160910"/>
              <a:ext cx="511055" cy="195748"/>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16" name="Straight Connector 115">
              <a:extLst>
                <a:ext uri="{FF2B5EF4-FFF2-40B4-BE49-F238E27FC236}">
                  <a16:creationId xmlns:a16="http://schemas.microsoft.com/office/drawing/2014/main" id="{7BB48269-5B08-E11B-F246-2D5935526DFC}"/>
                </a:ext>
              </a:extLst>
            </p:cNvPr>
            <p:cNvCxnSpPr>
              <a:cxnSpLocks noChangeShapeType="1"/>
            </p:cNvCxnSpPr>
            <p:nvPr/>
          </p:nvCxnSpPr>
          <p:spPr bwMode="auto">
            <a:xfrm>
              <a:off x="2085507" y="3058588"/>
              <a:ext cx="0" cy="341078"/>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Rectangle 116">
              <a:extLst>
                <a:ext uri="{FF2B5EF4-FFF2-40B4-BE49-F238E27FC236}">
                  <a16:creationId xmlns:a16="http://schemas.microsoft.com/office/drawing/2014/main" id="{45DDD222-4705-34B3-DA67-555E1E40DA06}"/>
                </a:ext>
              </a:extLst>
            </p:cNvPr>
            <p:cNvSpPr/>
            <p:nvPr/>
          </p:nvSpPr>
          <p:spPr bwMode="auto">
            <a:xfrm>
              <a:off x="2609219" y="3163874"/>
              <a:ext cx="1183705" cy="192785"/>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18" name="Straight Connector 117">
              <a:extLst>
                <a:ext uri="{FF2B5EF4-FFF2-40B4-BE49-F238E27FC236}">
                  <a16:creationId xmlns:a16="http://schemas.microsoft.com/office/drawing/2014/main" id="{BF7704D7-ACDD-5BE6-E0F1-B645FFDADACA}"/>
                </a:ext>
              </a:extLst>
            </p:cNvPr>
            <p:cNvCxnSpPr>
              <a:cxnSpLocks noChangeShapeType="1"/>
            </p:cNvCxnSpPr>
            <p:nvPr/>
          </p:nvCxnSpPr>
          <p:spPr bwMode="auto">
            <a:xfrm>
              <a:off x="2603271" y="3128285"/>
              <a:ext cx="0" cy="354425"/>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Rectangle 118">
              <a:extLst>
                <a:ext uri="{FF2B5EF4-FFF2-40B4-BE49-F238E27FC236}">
                  <a16:creationId xmlns:a16="http://schemas.microsoft.com/office/drawing/2014/main" id="{9115175F-ED33-162B-B733-97C47862802C}"/>
                </a:ext>
              </a:extLst>
            </p:cNvPr>
            <p:cNvSpPr/>
            <p:nvPr/>
          </p:nvSpPr>
          <p:spPr bwMode="auto">
            <a:xfrm>
              <a:off x="3805428" y="3160910"/>
              <a:ext cx="746609" cy="195748"/>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20" name="Straight Connector 119">
              <a:extLst>
                <a:ext uri="{FF2B5EF4-FFF2-40B4-BE49-F238E27FC236}">
                  <a16:creationId xmlns:a16="http://schemas.microsoft.com/office/drawing/2014/main" id="{7734273C-7682-8B03-279B-4C4FADE75920}"/>
                </a:ext>
              </a:extLst>
            </p:cNvPr>
            <p:cNvCxnSpPr>
              <a:cxnSpLocks noChangeShapeType="1"/>
            </p:cNvCxnSpPr>
            <p:nvPr/>
          </p:nvCxnSpPr>
          <p:spPr bwMode="auto">
            <a:xfrm>
              <a:off x="3799175" y="3160910"/>
              <a:ext cx="0" cy="317351"/>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Rectangle 120">
              <a:extLst>
                <a:ext uri="{FF2B5EF4-FFF2-40B4-BE49-F238E27FC236}">
                  <a16:creationId xmlns:a16="http://schemas.microsoft.com/office/drawing/2014/main" id="{45BB9FCF-F6C4-D404-0ECA-64D628D6DB85}"/>
                </a:ext>
              </a:extLst>
            </p:cNvPr>
            <p:cNvSpPr/>
            <p:nvPr/>
          </p:nvSpPr>
          <p:spPr bwMode="auto">
            <a:xfrm>
              <a:off x="4546009" y="3163874"/>
              <a:ext cx="819704" cy="192785"/>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cxnSp>
          <p:nvCxnSpPr>
            <p:cNvPr id="122" name="Straight Connector 121">
              <a:extLst>
                <a:ext uri="{FF2B5EF4-FFF2-40B4-BE49-F238E27FC236}">
                  <a16:creationId xmlns:a16="http://schemas.microsoft.com/office/drawing/2014/main" id="{AC167515-FA58-73F0-B436-7406C170A200}"/>
                </a:ext>
              </a:extLst>
            </p:cNvPr>
            <p:cNvCxnSpPr>
              <a:cxnSpLocks noChangeShapeType="1"/>
            </p:cNvCxnSpPr>
            <p:nvPr/>
          </p:nvCxnSpPr>
          <p:spPr bwMode="auto">
            <a:xfrm>
              <a:off x="4552964" y="3037826"/>
              <a:ext cx="0" cy="318833"/>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3" name="Group 122">
              <a:extLst>
                <a:ext uri="{FF2B5EF4-FFF2-40B4-BE49-F238E27FC236}">
                  <a16:creationId xmlns:a16="http://schemas.microsoft.com/office/drawing/2014/main" id="{693F1354-8FA2-1853-DF84-BEECC75C6465}"/>
                </a:ext>
              </a:extLst>
            </p:cNvPr>
            <p:cNvGrpSpPr>
              <a:grpSpLocks/>
            </p:cNvGrpSpPr>
            <p:nvPr/>
          </p:nvGrpSpPr>
          <p:grpSpPr bwMode="auto">
            <a:xfrm>
              <a:off x="4548516" y="3408561"/>
              <a:ext cx="1487385" cy="1546392"/>
              <a:chOff x="7244205" y="4384476"/>
              <a:chExt cx="1591495" cy="1655575"/>
            </a:xfrm>
          </p:grpSpPr>
          <p:cxnSp>
            <p:nvCxnSpPr>
              <p:cNvPr id="183" name="Straight Connector 182">
                <a:extLst>
                  <a:ext uri="{FF2B5EF4-FFF2-40B4-BE49-F238E27FC236}">
                    <a16:creationId xmlns:a16="http://schemas.microsoft.com/office/drawing/2014/main" id="{C3C2A159-4696-56DE-BE7A-14A863CFC8A1}"/>
                  </a:ext>
                </a:extLst>
              </p:cNvPr>
              <p:cNvCxnSpPr>
                <a:cxnSpLocks/>
              </p:cNvCxnSpPr>
              <p:nvPr/>
            </p:nvCxnSpPr>
            <p:spPr bwMode="auto">
              <a:xfrm>
                <a:off x="7244205" y="4384476"/>
                <a:ext cx="0" cy="1655575"/>
              </a:xfrm>
              <a:prstGeom prst="line">
                <a:avLst/>
              </a:prstGeom>
              <a:solidFill>
                <a:schemeClr val="accent1"/>
              </a:solidFill>
              <a:ln w="19050" cap="flat" cmpd="sng" algn="ctr">
                <a:solidFill>
                  <a:srgbClr val="E24301"/>
                </a:solidFill>
                <a:prstDash val="solid"/>
                <a:round/>
                <a:headEnd type="none" w="med" len="med"/>
                <a:tailEnd type="none" w="med" len="med"/>
              </a:ln>
              <a:effectLst/>
            </p:spPr>
          </p:cxnSp>
          <p:pic>
            <p:nvPicPr>
              <p:cNvPr id="184" name="Picture 27" descr="http://www.geant.net/Network/Global-Connectivity/PublishingImages/TEIN_logo2.jpg">
                <a:extLst>
                  <a:ext uri="{FF2B5EF4-FFF2-40B4-BE49-F238E27FC236}">
                    <a16:creationId xmlns:a16="http://schemas.microsoft.com/office/drawing/2014/main" id="{1E4D00DC-394E-A911-FEA1-4B465A575A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006" y="5645404"/>
                <a:ext cx="813960" cy="39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Rectangle 2">
                <a:extLst>
                  <a:ext uri="{FF2B5EF4-FFF2-40B4-BE49-F238E27FC236}">
                    <a16:creationId xmlns:a16="http://schemas.microsoft.com/office/drawing/2014/main" id="{D1F84363-3748-C5B0-6A9D-5F46DB72A9E7}"/>
                  </a:ext>
                </a:extLst>
              </p:cNvPr>
              <p:cNvSpPr txBox="1">
                <a:spLocks noChangeArrowheads="1"/>
              </p:cNvSpPr>
              <p:nvPr/>
            </p:nvSpPr>
            <p:spPr bwMode="auto">
              <a:xfrm>
                <a:off x="7260072" y="4860516"/>
                <a:ext cx="1575628" cy="392150"/>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2012</a:t>
                </a:r>
              </a:p>
              <a:p>
                <a:pPr eaLnBrk="1" hangingPunct="1">
                  <a:defRPr/>
                </a:pPr>
                <a:endParaRPr lang="en-US" sz="1800" kern="0" dirty="0">
                  <a:solidFill>
                    <a:schemeClr val="tx1">
                      <a:lumMod val="75000"/>
                      <a:lumOff val="25000"/>
                    </a:schemeClr>
                  </a:solidFill>
                </a:endParaRPr>
              </a:p>
            </p:txBody>
          </p:sp>
          <p:sp>
            <p:nvSpPr>
              <p:cNvPr id="186" name="Rectangle 2">
                <a:extLst>
                  <a:ext uri="{FF2B5EF4-FFF2-40B4-BE49-F238E27FC236}">
                    <a16:creationId xmlns:a16="http://schemas.microsoft.com/office/drawing/2014/main" id="{D15C6EAC-A522-98F1-6F01-8BA1F345A7DB}"/>
                  </a:ext>
                </a:extLst>
              </p:cNvPr>
              <p:cNvSpPr txBox="1">
                <a:spLocks noChangeArrowheads="1"/>
              </p:cNvSpPr>
              <p:nvPr/>
            </p:nvSpPr>
            <p:spPr bwMode="auto">
              <a:xfrm>
                <a:off x="7244206" y="5179646"/>
                <a:ext cx="1256289" cy="53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FontTx/>
                  <a:buNone/>
                </a:pPr>
                <a:r>
                  <a:rPr lang="en-GB" altLang="en-US" sz="1000" b="1" dirty="0">
                    <a:solidFill>
                      <a:srgbClr val="003F5F"/>
                    </a:solidFill>
                  </a:rPr>
                  <a:t>TEIN4 managed by TEIN*CC</a:t>
                </a:r>
              </a:p>
            </p:txBody>
          </p:sp>
        </p:grpSp>
        <p:grpSp>
          <p:nvGrpSpPr>
            <p:cNvPr id="124" name="Group 123">
              <a:extLst>
                <a:ext uri="{FF2B5EF4-FFF2-40B4-BE49-F238E27FC236}">
                  <a16:creationId xmlns:a16="http://schemas.microsoft.com/office/drawing/2014/main" id="{4DEE1EE6-563A-2DFA-743C-636DD19720EE}"/>
                </a:ext>
              </a:extLst>
            </p:cNvPr>
            <p:cNvGrpSpPr>
              <a:grpSpLocks/>
            </p:cNvGrpSpPr>
            <p:nvPr/>
          </p:nvGrpSpPr>
          <p:grpSpPr bwMode="auto">
            <a:xfrm>
              <a:off x="2087013" y="3408560"/>
              <a:ext cx="2294108" cy="2168931"/>
              <a:chOff x="4177493" y="4384476"/>
              <a:chExt cx="2455363" cy="2321539"/>
            </a:xfrm>
          </p:grpSpPr>
          <p:cxnSp>
            <p:nvCxnSpPr>
              <p:cNvPr id="177" name="Straight Connector 176">
                <a:extLst>
                  <a:ext uri="{FF2B5EF4-FFF2-40B4-BE49-F238E27FC236}">
                    <a16:creationId xmlns:a16="http://schemas.microsoft.com/office/drawing/2014/main" id="{6431159C-AAF1-CABC-B0CA-353A013FFC82}"/>
                  </a:ext>
                </a:extLst>
              </p:cNvPr>
              <p:cNvCxnSpPr>
                <a:cxnSpLocks/>
              </p:cNvCxnSpPr>
              <p:nvPr/>
            </p:nvCxnSpPr>
            <p:spPr bwMode="auto">
              <a:xfrm>
                <a:off x="4177493" y="4384476"/>
                <a:ext cx="0" cy="2158266"/>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78" name="Rectangle 2">
                <a:extLst>
                  <a:ext uri="{FF2B5EF4-FFF2-40B4-BE49-F238E27FC236}">
                    <a16:creationId xmlns:a16="http://schemas.microsoft.com/office/drawing/2014/main" id="{7B68A4C9-6F70-31EF-7D45-D6363AB13D36}"/>
                  </a:ext>
                </a:extLst>
              </p:cNvPr>
              <p:cNvSpPr txBox="1">
                <a:spLocks noChangeArrowheads="1"/>
              </p:cNvSpPr>
              <p:nvPr/>
            </p:nvSpPr>
            <p:spPr bwMode="auto">
              <a:xfrm>
                <a:off x="4177493" y="5177038"/>
                <a:ext cx="2455363" cy="123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FontTx/>
                  <a:buNone/>
                </a:pPr>
                <a:r>
                  <a:rPr lang="en-GB" altLang="en-US" sz="1000" b="1" dirty="0">
                    <a:solidFill>
                      <a:srgbClr val="003F5F"/>
                    </a:solidFill>
                  </a:rPr>
                  <a:t>EUMEDCONNECT2 </a:t>
                </a:r>
              </a:p>
              <a:p>
                <a:pPr>
                  <a:spcBef>
                    <a:spcPct val="0"/>
                  </a:spcBef>
                  <a:buClrTx/>
                  <a:buSzTx/>
                  <a:buFontTx/>
                  <a:buNone/>
                </a:pPr>
                <a:r>
                  <a:rPr lang="en-GB" altLang="en-US" sz="1000" b="1" dirty="0">
                    <a:solidFill>
                      <a:srgbClr val="003F5F"/>
                    </a:solidFill>
                  </a:rPr>
                  <a:t>TEIN3</a:t>
                </a:r>
              </a:p>
              <a:p>
                <a:pPr>
                  <a:spcBef>
                    <a:spcPct val="0"/>
                  </a:spcBef>
                  <a:buClrTx/>
                  <a:buSzTx/>
                  <a:buFontTx/>
                  <a:buNone/>
                </a:pPr>
                <a:r>
                  <a:rPr lang="en-GB" altLang="en-US" sz="1000" b="1" dirty="0">
                    <a:solidFill>
                      <a:srgbClr val="003F5F"/>
                    </a:solidFill>
                  </a:rPr>
                  <a:t>ALICE2 managed by (Red)CLARA </a:t>
                </a:r>
              </a:p>
            </p:txBody>
          </p:sp>
          <p:sp>
            <p:nvSpPr>
              <p:cNvPr id="179" name="Rectangle 2">
                <a:extLst>
                  <a:ext uri="{FF2B5EF4-FFF2-40B4-BE49-F238E27FC236}">
                    <a16:creationId xmlns:a16="http://schemas.microsoft.com/office/drawing/2014/main" id="{AE779986-2910-FB5E-FC5A-8A656B07CBCA}"/>
                  </a:ext>
                </a:extLst>
              </p:cNvPr>
              <p:cNvSpPr txBox="1">
                <a:spLocks noChangeArrowheads="1"/>
              </p:cNvSpPr>
              <p:nvPr/>
            </p:nvSpPr>
            <p:spPr bwMode="auto">
              <a:xfrm>
                <a:off x="4177493" y="4858440"/>
                <a:ext cx="1374262" cy="392059"/>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2008</a:t>
                </a:r>
              </a:p>
              <a:p>
                <a:pPr eaLnBrk="1" hangingPunct="1">
                  <a:defRPr/>
                </a:pPr>
                <a:endParaRPr lang="en-US" sz="1800" kern="0" dirty="0">
                  <a:solidFill>
                    <a:schemeClr val="tx1">
                      <a:lumMod val="75000"/>
                      <a:lumOff val="25000"/>
                    </a:schemeClr>
                  </a:solidFill>
                </a:endParaRPr>
              </a:p>
            </p:txBody>
          </p:sp>
          <p:pic>
            <p:nvPicPr>
              <p:cNvPr id="180" name="Picture 19" descr="http://www.bdren.net.bd/images/tein3.jpg">
                <a:extLst>
                  <a:ext uri="{FF2B5EF4-FFF2-40B4-BE49-F238E27FC236}">
                    <a16:creationId xmlns:a16="http://schemas.microsoft.com/office/drawing/2014/main" id="{89D12693-3EB2-E6DA-D8A1-D447122A3B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2955" y="5808558"/>
                <a:ext cx="806836" cy="3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21" descr="http://ec.europa.eu/europeaid/where/latin-america/regional-cooperation/alis/images/logo_color_alice2.jpg">
                <a:extLst>
                  <a:ext uri="{FF2B5EF4-FFF2-40B4-BE49-F238E27FC236}">
                    <a16:creationId xmlns:a16="http://schemas.microsoft.com/office/drawing/2014/main" id="{AC89C46B-CC31-037A-BDAE-F463F79436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9211" y="6277020"/>
                <a:ext cx="1104841" cy="42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23" descr="http://eumedconnect2.archive.dante.net/upload/img_400/EUMEDconnect2_300dpi_RGB.jpg">
                <a:extLst>
                  <a:ext uri="{FF2B5EF4-FFF2-40B4-BE49-F238E27FC236}">
                    <a16:creationId xmlns:a16="http://schemas.microsoft.com/office/drawing/2014/main" id="{E7B27C2B-06F5-5AE5-80B7-8AFF55652A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0487" y="5826385"/>
                <a:ext cx="791714" cy="34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 name="Group 124">
              <a:extLst>
                <a:ext uri="{FF2B5EF4-FFF2-40B4-BE49-F238E27FC236}">
                  <a16:creationId xmlns:a16="http://schemas.microsoft.com/office/drawing/2014/main" id="{06A6D9DF-64EC-0646-AB19-527D177F53C7}"/>
                </a:ext>
              </a:extLst>
            </p:cNvPr>
            <p:cNvGrpSpPr>
              <a:grpSpLocks/>
            </p:cNvGrpSpPr>
            <p:nvPr/>
          </p:nvGrpSpPr>
          <p:grpSpPr bwMode="auto">
            <a:xfrm>
              <a:off x="967467" y="3399664"/>
              <a:ext cx="1457351" cy="1480527"/>
              <a:chOff x="937134" y="4375423"/>
              <a:chExt cx="1559887" cy="1584291"/>
            </a:xfrm>
          </p:grpSpPr>
          <p:cxnSp>
            <p:nvCxnSpPr>
              <p:cNvPr id="173" name="Straight Connector 172">
                <a:extLst>
                  <a:ext uri="{FF2B5EF4-FFF2-40B4-BE49-F238E27FC236}">
                    <a16:creationId xmlns:a16="http://schemas.microsoft.com/office/drawing/2014/main" id="{0359A0BD-84B2-664B-6686-03CEB1B4BB3D}"/>
                  </a:ext>
                </a:extLst>
              </p:cNvPr>
              <p:cNvCxnSpPr>
                <a:cxnSpLocks/>
              </p:cNvCxnSpPr>
              <p:nvPr/>
            </p:nvCxnSpPr>
            <p:spPr bwMode="auto">
              <a:xfrm>
                <a:off x="937134" y="4375423"/>
                <a:ext cx="0" cy="1553823"/>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74" name="Rectangle 2">
                <a:extLst>
                  <a:ext uri="{FF2B5EF4-FFF2-40B4-BE49-F238E27FC236}">
                    <a16:creationId xmlns:a16="http://schemas.microsoft.com/office/drawing/2014/main" id="{993DF609-D16D-66D0-1AB2-3EA8E0217875}"/>
                  </a:ext>
                </a:extLst>
              </p:cNvPr>
              <p:cNvSpPr txBox="1">
                <a:spLocks noChangeArrowheads="1"/>
              </p:cNvSpPr>
              <p:nvPr/>
            </p:nvSpPr>
            <p:spPr bwMode="auto">
              <a:xfrm>
                <a:off x="984853" y="5127154"/>
                <a:ext cx="1512168" cy="33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FontTx/>
                  <a:buNone/>
                </a:pPr>
                <a:r>
                  <a:rPr lang="en-GB" altLang="en-US" sz="1000" b="1" dirty="0">
                    <a:solidFill>
                      <a:srgbClr val="003F5F"/>
                    </a:solidFill>
                  </a:rPr>
                  <a:t>ALICE</a:t>
                </a:r>
              </a:p>
            </p:txBody>
          </p:sp>
          <p:sp>
            <p:nvSpPr>
              <p:cNvPr id="175" name="Rectangle 2">
                <a:extLst>
                  <a:ext uri="{FF2B5EF4-FFF2-40B4-BE49-F238E27FC236}">
                    <a16:creationId xmlns:a16="http://schemas.microsoft.com/office/drawing/2014/main" id="{B47A8E6A-7BED-C5F2-0AD0-C9897C250A21}"/>
                  </a:ext>
                </a:extLst>
              </p:cNvPr>
              <p:cNvSpPr txBox="1">
                <a:spLocks noChangeArrowheads="1"/>
              </p:cNvSpPr>
              <p:nvPr/>
            </p:nvSpPr>
            <p:spPr bwMode="auto">
              <a:xfrm>
                <a:off x="984342" y="4856122"/>
                <a:ext cx="1404259" cy="391960"/>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b="0" dirty="0">
                    <a:solidFill>
                      <a:srgbClr val="003F5F"/>
                    </a:solidFill>
                    <a:latin typeface="Arial Black" panose="020B0A04020102020204" pitchFamily="34" charset="0"/>
                  </a:rPr>
                  <a:t>2003</a:t>
                </a:r>
              </a:p>
              <a:p>
                <a:pPr eaLnBrk="1" hangingPunct="1">
                  <a:defRPr/>
                </a:pPr>
                <a:endParaRPr lang="en-US" sz="1800" kern="0" dirty="0">
                  <a:solidFill>
                    <a:schemeClr val="tx1">
                      <a:lumMod val="75000"/>
                      <a:lumOff val="25000"/>
                    </a:schemeClr>
                  </a:solidFill>
                </a:endParaRPr>
              </a:p>
            </p:txBody>
          </p:sp>
          <p:pic>
            <p:nvPicPr>
              <p:cNvPr id="176" name="Picture 7" descr="ALICE logo">
                <a:extLst>
                  <a:ext uri="{FF2B5EF4-FFF2-40B4-BE49-F238E27FC236}">
                    <a16:creationId xmlns:a16="http://schemas.microsoft.com/office/drawing/2014/main" id="{7C44EC44-5A0F-EFE2-52E1-560DA8A8D1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0158" y="5434121"/>
                <a:ext cx="583993" cy="52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6" name="Straight Connector 125">
              <a:extLst>
                <a:ext uri="{FF2B5EF4-FFF2-40B4-BE49-F238E27FC236}">
                  <a16:creationId xmlns:a16="http://schemas.microsoft.com/office/drawing/2014/main" id="{29BD7D7C-3C2E-868E-0AD4-C5D5F08949BC}"/>
                </a:ext>
              </a:extLst>
            </p:cNvPr>
            <p:cNvCxnSpPr>
              <a:cxnSpLocks noChangeShapeType="1"/>
            </p:cNvCxnSpPr>
            <p:nvPr/>
          </p:nvCxnSpPr>
          <p:spPr bwMode="auto">
            <a:xfrm>
              <a:off x="5359764" y="3128285"/>
              <a:ext cx="0" cy="31883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Straight Connector 126">
              <a:extLst>
                <a:ext uri="{FF2B5EF4-FFF2-40B4-BE49-F238E27FC236}">
                  <a16:creationId xmlns:a16="http://schemas.microsoft.com/office/drawing/2014/main" id="{70443F11-05AD-D6C7-8344-1947C5EBD0E2}"/>
                </a:ext>
              </a:extLst>
            </p:cNvPr>
            <p:cNvCxnSpPr>
              <a:cxnSpLocks noChangeShapeType="1"/>
            </p:cNvCxnSpPr>
            <p:nvPr/>
          </p:nvCxnSpPr>
          <p:spPr bwMode="auto">
            <a:xfrm>
              <a:off x="964758" y="3147564"/>
              <a:ext cx="0" cy="22837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Connector 127">
              <a:extLst>
                <a:ext uri="{FF2B5EF4-FFF2-40B4-BE49-F238E27FC236}">
                  <a16:creationId xmlns:a16="http://schemas.microsoft.com/office/drawing/2014/main" id="{E07B6BE6-F905-1427-7996-F328EF457EAC}"/>
                </a:ext>
              </a:extLst>
            </p:cNvPr>
            <p:cNvCxnSpPr>
              <a:cxnSpLocks noChangeShapeType="1"/>
            </p:cNvCxnSpPr>
            <p:nvPr/>
          </p:nvCxnSpPr>
          <p:spPr bwMode="auto">
            <a:xfrm>
              <a:off x="6164655" y="3138604"/>
              <a:ext cx="0" cy="31883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9" name="Group 128">
              <a:extLst>
                <a:ext uri="{FF2B5EF4-FFF2-40B4-BE49-F238E27FC236}">
                  <a16:creationId xmlns:a16="http://schemas.microsoft.com/office/drawing/2014/main" id="{3A94EB4E-988D-C9E3-AACA-1A87EFB6E82E}"/>
                </a:ext>
              </a:extLst>
            </p:cNvPr>
            <p:cNvGrpSpPr/>
            <p:nvPr/>
          </p:nvGrpSpPr>
          <p:grpSpPr>
            <a:xfrm>
              <a:off x="6160540" y="3410787"/>
              <a:ext cx="1764441" cy="1963531"/>
              <a:chOff x="6481340" y="3431382"/>
              <a:chExt cx="1888841" cy="2101967"/>
            </a:xfrm>
          </p:grpSpPr>
          <p:cxnSp>
            <p:nvCxnSpPr>
              <p:cNvPr id="167" name="Straight Connector 166">
                <a:extLst>
                  <a:ext uri="{FF2B5EF4-FFF2-40B4-BE49-F238E27FC236}">
                    <a16:creationId xmlns:a16="http://schemas.microsoft.com/office/drawing/2014/main" id="{BFF94F42-A2AA-62AF-2A36-29585AE1D74C}"/>
                  </a:ext>
                </a:extLst>
              </p:cNvPr>
              <p:cNvCxnSpPr>
                <a:cxnSpLocks/>
              </p:cNvCxnSpPr>
              <p:nvPr/>
            </p:nvCxnSpPr>
            <p:spPr bwMode="auto">
              <a:xfrm>
                <a:off x="6481340" y="3431382"/>
                <a:ext cx="0" cy="2022615"/>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68" name="Rectangle 2">
                <a:extLst>
                  <a:ext uri="{FF2B5EF4-FFF2-40B4-BE49-F238E27FC236}">
                    <a16:creationId xmlns:a16="http://schemas.microsoft.com/office/drawing/2014/main" id="{B3C3D4F3-EA36-EC37-15AF-6B8D50B6F52A}"/>
                  </a:ext>
                </a:extLst>
              </p:cNvPr>
              <p:cNvSpPr txBox="1">
                <a:spLocks noChangeArrowheads="1"/>
              </p:cNvSpPr>
              <p:nvPr/>
            </p:nvSpPr>
            <p:spPr bwMode="auto">
              <a:xfrm>
                <a:off x="6522366" y="4222206"/>
                <a:ext cx="1232637"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eaLnBrk="1" hangingPunct="1">
                  <a:spcBef>
                    <a:spcPct val="0"/>
                  </a:spcBef>
                  <a:buClrTx/>
                  <a:buSzTx/>
                  <a:buFontTx/>
                  <a:buNone/>
                </a:pPr>
                <a:r>
                  <a:rPr lang="en-GB" altLang="en-US" sz="1000" b="1" dirty="0">
                    <a:solidFill>
                      <a:srgbClr val="003F5F"/>
                    </a:solidFill>
                  </a:rPr>
                  <a:t>CAREN3</a:t>
                </a:r>
              </a:p>
              <a:p>
                <a:pPr>
                  <a:spcBef>
                    <a:spcPct val="0"/>
                  </a:spcBef>
                  <a:buClrTx/>
                  <a:buSzTx/>
                  <a:buNone/>
                </a:pPr>
                <a:r>
                  <a:rPr lang="en-GB" altLang="en-US" sz="1000" b="1" dirty="0">
                    <a:solidFill>
                      <a:srgbClr val="003F5F"/>
                    </a:solidFill>
                  </a:rPr>
                  <a:t>AfricaConnect2</a:t>
                </a:r>
              </a:p>
              <a:p>
                <a:pPr>
                  <a:spcBef>
                    <a:spcPct val="0"/>
                  </a:spcBef>
                  <a:buClrTx/>
                  <a:buSzTx/>
                  <a:buNone/>
                </a:pPr>
                <a:r>
                  <a:rPr lang="en-GB" altLang="en-US" sz="1000" b="1" dirty="0" err="1">
                    <a:solidFill>
                      <a:srgbClr val="003F5F"/>
                    </a:solidFill>
                  </a:rPr>
                  <a:t>EaPConnect</a:t>
                </a:r>
                <a:endParaRPr lang="en-GB" altLang="en-US" sz="1000" b="1" dirty="0">
                  <a:solidFill>
                    <a:srgbClr val="003F5F"/>
                  </a:solidFill>
                </a:endParaRPr>
              </a:p>
            </p:txBody>
          </p:sp>
          <p:sp>
            <p:nvSpPr>
              <p:cNvPr id="169" name="Rectangle 2">
                <a:extLst>
                  <a:ext uri="{FF2B5EF4-FFF2-40B4-BE49-F238E27FC236}">
                    <a16:creationId xmlns:a16="http://schemas.microsoft.com/office/drawing/2014/main" id="{CED13A3D-6AAD-223D-59DE-60DDF58B7FD0}"/>
                  </a:ext>
                </a:extLst>
              </p:cNvPr>
              <p:cNvSpPr txBox="1">
                <a:spLocks noChangeArrowheads="1"/>
              </p:cNvSpPr>
              <p:nvPr/>
            </p:nvSpPr>
            <p:spPr bwMode="auto">
              <a:xfrm>
                <a:off x="6522365" y="3903725"/>
                <a:ext cx="1140826"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2015</a:t>
                </a:r>
              </a:p>
            </p:txBody>
          </p:sp>
          <p:pic>
            <p:nvPicPr>
              <p:cNvPr id="170" name="Picture 15" descr="http://www.science.gov.tm/img/caren-logo.png">
                <a:extLst>
                  <a:ext uri="{FF2B5EF4-FFF2-40B4-BE49-F238E27FC236}">
                    <a16:creationId xmlns:a16="http://schemas.microsoft.com/office/drawing/2014/main" id="{D3511D7C-E8EB-3111-5614-10E7A4248D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5452" y="4810140"/>
                <a:ext cx="1006463" cy="33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4" descr="AfricaConnect2 logo | RealWire RealResource">
                <a:extLst>
                  <a:ext uri="{FF2B5EF4-FFF2-40B4-BE49-F238E27FC236}">
                    <a16:creationId xmlns:a16="http://schemas.microsoft.com/office/drawing/2014/main" id="{A7EE1593-25D3-8B82-8096-4D4372F522E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55001" y="4755679"/>
                <a:ext cx="615180" cy="439342"/>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6" descr="Azerbaijan and Belarus connect to GÉANT: Eastern Partnership Connect  continues to bring new prospects for research and education">
                <a:extLst>
                  <a:ext uri="{FF2B5EF4-FFF2-40B4-BE49-F238E27FC236}">
                    <a16:creationId xmlns:a16="http://schemas.microsoft.com/office/drawing/2014/main" id="{F1EA8E4E-2A74-1ED2-D802-672E1049C1B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1003" y="5201297"/>
                <a:ext cx="970912" cy="332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a:extLst>
                <a:ext uri="{FF2B5EF4-FFF2-40B4-BE49-F238E27FC236}">
                  <a16:creationId xmlns:a16="http://schemas.microsoft.com/office/drawing/2014/main" id="{32692BCE-7D75-5C97-2FDE-9E5E63051208}"/>
                </a:ext>
              </a:extLst>
            </p:cNvPr>
            <p:cNvGrpSpPr/>
            <p:nvPr/>
          </p:nvGrpSpPr>
          <p:grpSpPr>
            <a:xfrm>
              <a:off x="8266992" y="3399664"/>
              <a:ext cx="1228102" cy="1658609"/>
              <a:chOff x="9247050" y="3951870"/>
              <a:chExt cx="1314688" cy="1775547"/>
            </a:xfrm>
          </p:grpSpPr>
          <p:cxnSp>
            <p:nvCxnSpPr>
              <p:cNvPr id="163" name="Straight Connector 162">
                <a:extLst>
                  <a:ext uri="{FF2B5EF4-FFF2-40B4-BE49-F238E27FC236}">
                    <a16:creationId xmlns:a16="http://schemas.microsoft.com/office/drawing/2014/main" id="{3730564F-F2C2-A50E-1687-69FFA8831650}"/>
                  </a:ext>
                </a:extLst>
              </p:cNvPr>
              <p:cNvCxnSpPr>
                <a:cxnSpLocks/>
              </p:cNvCxnSpPr>
              <p:nvPr/>
            </p:nvCxnSpPr>
            <p:spPr bwMode="auto">
              <a:xfrm>
                <a:off x="9247050" y="3951870"/>
                <a:ext cx="0" cy="1775547"/>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64" name="Rectangle 2">
                <a:extLst>
                  <a:ext uri="{FF2B5EF4-FFF2-40B4-BE49-F238E27FC236}">
                    <a16:creationId xmlns:a16="http://schemas.microsoft.com/office/drawing/2014/main" id="{C4CC3D6D-7A6E-0A5D-2782-C08ED57B9EF5}"/>
                  </a:ext>
                </a:extLst>
              </p:cNvPr>
              <p:cNvSpPr txBox="1">
                <a:spLocks noChangeArrowheads="1"/>
              </p:cNvSpPr>
              <p:nvPr/>
            </p:nvSpPr>
            <p:spPr bwMode="auto">
              <a:xfrm>
                <a:off x="9288076" y="4749040"/>
                <a:ext cx="1232637"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AfricaConnect3</a:t>
                </a:r>
              </a:p>
              <a:p>
                <a:pPr>
                  <a:spcBef>
                    <a:spcPct val="0"/>
                  </a:spcBef>
                  <a:buClrTx/>
                  <a:buSzTx/>
                  <a:buNone/>
                </a:pPr>
                <a:r>
                  <a:rPr lang="en-GB" altLang="en-US" sz="1000" b="1" dirty="0">
                    <a:solidFill>
                      <a:srgbClr val="003F5F"/>
                    </a:solidFill>
                  </a:rPr>
                  <a:t>CAREN3 ends</a:t>
                </a:r>
              </a:p>
            </p:txBody>
          </p:sp>
          <p:sp>
            <p:nvSpPr>
              <p:cNvPr id="165" name="Rectangle 2">
                <a:extLst>
                  <a:ext uri="{FF2B5EF4-FFF2-40B4-BE49-F238E27FC236}">
                    <a16:creationId xmlns:a16="http://schemas.microsoft.com/office/drawing/2014/main" id="{4DC9DE5C-3147-6F41-F452-9CA1EA8CBC13}"/>
                  </a:ext>
                </a:extLst>
              </p:cNvPr>
              <p:cNvSpPr txBox="1">
                <a:spLocks noChangeArrowheads="1"/>
              </p:cNvSpPr>
              <p:nvPr/>
            </p:nvSpPr>
            <p:spPr bwMode="auto">
              <a:xfrm>
                <a:off x="9288076" y="4435738"/>
                <a:ext cx="1273662"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2019</a:t>
                </a:r>
              </a:p>
            </p:txBody>
          </p:sp>
          <p:pic>
            <p:nvPicPr>
              <p:cNvPr id="166" name="Picture 10" descr="Brochures, Logos and Maps | africaconnect3">
                <a:extLst>
                  <a:ext uri="{FF2B5EF4-FFF2-40B4-BE49-F238E27FC236}">
                    <a16:creationId xmlns:a16="http://schemas.microsoft.com/office/drawing/2014/main" id="{1D7576F9-7793-4C6E-543F-BC044C0ACC9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0965" y="5282374"/>
                <a:ext cx="590362" cy="408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oup 130">
              <a:extLst>
                <a:ext uri="{FF2B5EF4-FFF2-40B4-BE49-F238E27FC236}">
                  <a16:creationId xmlns:a16="http://schemas.microsoft.com/office/drawing/2014/main" id="{8CD38FC0-FB28-8F72-2EF6-9918DC48C3EC}"/>
                </a:ext>
              </a:extLst>
            </p:cNvPr>
            <p:cNvGrpSpPr/>
            <p:nvPr/>
          </p:nvGrpSpPr>
          <p:grpSpPr>
            <a:xfrm>
              <a:off x="9100229" y="1864502"/>
              <a:ext cx="1189779" cy="1254884"/>
              <a:chOff x="9634638" y="1776078"/>
              <a:chExt cx="1273663" cy="1343358"/>
            </a:xfrm>
          </p:grpSpPr>
          <p:cxnSp>
            <p:nvCxnSpPr>
              <p:cNvPr id="159" name="Straight Connector 158">
                <a:extLst>
                  <a:ext uri="{FF2B5EF4-FFF2-40B4-BE49-F238E27FC236}">
                    <a16:creationId xmlns:a16="http://schemas.microsoft.com/office/drawing/2014/main" id="{46ABCC80-58DE-03FB-8904-8639E24A3CF8}"/>
                  </a:ext>
                </a:extLst>
              </p:cNvPr>
              <p:cNvCxnSpPr>
                <a:cxnSpLocks/>
              </p:cNvCxnSpPr>
              <p:nvPr/>
            </p:nvCxnSpPr>
            <p:spPr bwMode="auto">
              <a:xfrm>
                <a:off x="9634638" y="1882498"/>
                <a:ext cx="0" cy="1236938"/>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60" name="Rectangle 2">
                <a:extLst>
                  <a:ext uri="{FF2B5EF4-FFF2-40B4-BE49-F238E27FC236}">
                    <a16:creationId xmlns:a16="http://schemas.microsoft.com/office/drawing/2014/main" id="{CD07A22A-68BE-3C87-8EAC-EF9A16A5DA2F}"/>
                  </a:ext>
                </a:extLst>
              </p:cNvPr>
              <p:cNvSpPr txBox="1">
                <a:spLocks noChangeArrowheads="1"/>
              </p:cNvSpPr>
              <p:nvPr/>
            </p:nvSpPr>
            <p:spPr bwMode="auto">
              <a:xfrm>
                <a:off x="9675664" y="2089380"/>
                <a:ext cx="1232637"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EaPConnect2</a:t>
                </a:r>
              </a:p>
            </p:txBody>
          </p:sp>
          <p:sp>
            <p:nvSpPr>
              <p:cNvPr id="161" name="Rectangle 2">
                <a:extLst>
                  <a:ext uri="{FF2B5EF4-FFF2-40B4-BE49-F238E27FC236}">
                    <a16:creationId xmlns:a16="http://schemas.microsoft.com/office/drawing/2014/main" id="{4E8A7A7E-1E4A-EDC4-A377-815B6AB8EBE1}"/>
                  </a:ext>
                </a:extLst>
              </p:cNvPr>
              <p:cNvSpPr txBox="1">
                <a:spLocks noChangeArrowheads="1"/>
              </p:cNvSpPr>
              <p:nvPr/>
            </p:nvSpPr>
            <p:spPr bwMode="auto">
              <a:xfrm>
                <a:off x="9675663" y="1776078"/>
                <a:ext cx="1156387"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2020</a:t>
                </a:r>
              </a:p>
            </p:txBody>
          </p:sp>
          <p:pic>
            <p:nvPicPr>
              <p:cNvPr id="162" name="Picture 14" descr="EU4Digital: supporting digital economy and society in the Eastern  Partnership | EU Neighbours">
                <a:extLst>
                  <a:ext uri="{FF2B5EF4-FFF2-40B4-BE49-F238E27FC236}">
                    <a16:creationId xmlns:a16="http://schemas.microsoft.com/office/drawing/2014/main" id="{4DAB2EE2-06CF-3D5B-5618-DDADDCF4058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92547" y="2370439"/>
                <a:ext cx="499435" cy="46435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2" name="Straight Connector 131">
              <a:extLst>
                <a:ext uri="{FF2B5EF4-FFF2-40B4-BE49-F238E27FC236}">
                  <a16:creationId xmlns:a16="http://schemas.microsoft.com/office/drawing/2014/main" id="{8632D9B9-4720-5E98-F0B6-524F7582AB0B}"/>
                </a:ext>
              </a:extLst>
            </p:cNvPr>
            <p:cNvCxnSpPr>
              <a:cxnSpLocks noChangeShapeType="1"/>
            </p:cNvCxnSpPr>
            <p:nvPr/>
          </p:nvCxnSpPr>
          <p:spPr bwMode="auto">
            <a:xfrm>
              <a:off x="8264172" y="3065510"/>
              <a:ext cx="0" cy="318834"/>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 name="Group 132">
              <a:extLst>
                <a:ext uri="{FF2B5EF4-FFF2-40B4-BE49-F238E27FC236}">
                  <a16:creationId xmlns:a16="http://schemas.microsoft.com/office/drawing/2014/main" id="{24DC0BE4-DBF0-32BE-8E94-478489E96F14}"/>
                </a:ext>
              </a:extLst>
            </p:cNvPr>
            <p:cNvGrpSpPr/>
            <p:nvPr/>
          </p:nvGrpSpPr>
          <p:grpSpPr>
            <a:xfrm>
              <a:off x="7184877" y="1654650"/>
              <a:ext cx="1574052" cy="1473636"/>
              <a:chOff x="8088640" y="2083826"/>
              <a:chExt cx="1685028" cy="1577532"/>
            </a:xfrm>
          </p:grpSpPr>
          <p:grpSp>
            <p:nvGrpSpPr>
              <p:cNvPr id="153" name="Group 152">
                <a:extLst>
                  <a:ext uri="{FF2B5EF4-FFF2-40B4-BE49-F238E27FC236}">
                    <a16:creationId xmlns:a16="http://schemas.microsoft.com/office/drawing/2014/main" id="{8BEFC4E2-6CCD-57E6-9B8D-9206773E1B0A}"/>
                  </a:ext>
                </a:extLst>
              </p:cNvPr>
              <p:cNvGrpSpPr/>
              <p:nvPr/>
            </p:nvGrpSpPr>
            <p:grpSpPr>
              <a:xfrm>
                <a:off x="8088640" y="2083826"/>
                <a:ext cx="1685028" cy="1577532"/>
                <a:chOff x="7346343" y="1551430"/>
                <a:chExt cx="1275242" cy="1577532"/>
              </a:xfrm>
            </p:grpSpPr>
            <p:cxnSp>
              <p:nvCxnSpPr>
                <p:cNvPr id="155" name="Straight Connector 154">
                  <a:extLst>
                    <a:ext uri="{FF2B5EF4-FFF2-40B4-BE49-F238E27FC236}">
                      <a16:creationId xmlns:a16="http://schemas.microsoft.com/office/drawing/2014/main" id="{8FBC9BD9-D89D-353F-6658-FB148213182D}"/>
                    </a:ext>
                  </a:extLst>
                </p:cNvPr>
                <p:cNvCxnSpPr>
                  <a:cxnSpLocks/>
                </p:cNvCxnSpPr>
                <p:nvPr/>
              </p:nvCxnSpPr>
              <p:spPr bwMode="auto">
                <a:xfrm>
                  <a:off x="7346343" y="1882498"/>
                  <a:ext cx="0" cy="1246464"/>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56" name="Rectangle 2">
                  <a:extLst>
                    <a:ext uri="{FF2B5EF4-FFF2-40B4-BE49-F238E27FC236}">
                      <a16:creationId xmlns:a16="http://schemas.microsoft.com/office/drawing/2014/main" id="{5A3E0D9C-37C4-4147-7AD4-70243BA29335}"/>
                    </a:ext>
                  </a:extLst>
                </p:cNvPr>
                <p:cNvSpPr txBox="1">
                  <a:spLocks noChangeArrowheads="1"/>
                </p:cNvSpPr>
                <p:nvPr/>
              </p:nvSpPr>
              <p:spPr bwMode="auto">
                <a:xfrm>
                  <a:off x="7388948" y="1936137"/>
                  <a:ext cx="1232637"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Asi@Connect managed by TEIN*CC</a:t>
                  </a:r>
                </a:p>
                <a:p>
                  <a:pPr>
                    <a:spcBef>
                      <a:spcPct val="0"/>
                    </a:spcBef>
                    <a:buClrTx/>
                    <a:buSzTx/>
                    <a:buNone/>
                  </a:pPr>
                  <a:r>
                    <a:rPr lang="en-GB" altLang="en-US" sz="1000" b="1" dirty="0">
                      <a:solidFill>
                        <a:srgbClr val="003F5F"/>
                      </a:solidFill>
                    </a:rPr>
                    <a:t>BELLA-T managed by RedCLARA</a:t>
                  </a:r>
                </a:p>
              </p:txBody>
            </p:sp>
            <p:sp>
              <p:nvSpPr>
                <p:cNvPr id="157" name="Rectangle 2">
                  <a:extLst>
                    <a:ext uri="{FF2B5EF4-FFF2-40B4-BE49-F238E27FC236}">
                      <a16:creationId xmlns:a16="http://schemas.microsoft.com/office/drawing/2014/main" id="{12804DC6-22F8-A6F4-8B7D-FA187360A9E5}"/>
                    </a:ext>
                  </a:extLst>
                </p:cNvPr>
                <p:cNvSpPr txBox="1">
                  <a:spLocks noChangeArrowheads="1"/>
                </p:cNvSpPr>
                <p:nvPr/>
              </p:nvSpPr>
              <p:spPr bwMode="auto">
                <a:xfrm>
                  <a:off x="7387369" y="1551430"/>
                  <a:ext cx="865188"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2016</a:t>
                  </a:r>
                </a:p>
              </p:txBody>
            </p:sp>
            <p:pic>
              <p:nvPicPr>
                <p:cNvPr id="158" name="Picture 8" descr="TEIN 테인 협력센터">
                  <a:extLst>
                    <a:ext uri="{FF2B5EF4-FFF2-40B4-BE49-F238E27FC236}">
                      <a16:creationId xmlns:a16="http://schemas.microsoft.com/office/drawing/2014/main" id="{69D1D7BC-6D9C-6B47-378C-9425609F4FC6}"/>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4727" b="12864"/>
                <a:stretch/>
              </p:blipFill>
              <p:spPr bwMode="auto">
                <a:xfrm>
                  <a:off x="7458221" y="2669203"/>
                  <a:ext cx="614367" cy="373063"/>
                </a:xfrm>
                <a:prstGeom prst="rect">
                  <a:avLst/>
                </a:prstGeom>
                <a:noFill/>
                <a:extLst>
                  <a:ext uri="{909E8E84-426E-40DD-AFC4-6F175D3DCCD1}">
                    <a14:hiddenFill xmlns:a14="http://schemas.microsoft.com/office/drawing/2010/main">
                      <a:solidFill>
                        <a:srgbClr val="FFFFFF"/>
                      </a:solidFill>
                    </a14:hiddenFill>
                  </a:ext>
                </a:extLst>
              </p:spPr>
            </p:pic>
          </p:grpSp>
          <p:pic>
            <p:nvPicPr>
              <p:cNvPr id="154" name="Picture 153">
                <a:extLst>
                  <a:ext uri="{FF2B5EF4-FFF2-40B4-BE49-F238E27FC236}">
                    <a16:creationId xmlns:a16="http://schemas.microsoft.com/office/drawing/2014/main" id="{8CA47DE4-B9AF-4652-65B2-9A9B34775B52}"/>
                  </a:ext>
                </a:extLst>
              </p:cNvPr>
              <p:cNvPicPr>
                <a:picLocks noChangeAspect="1"/>
              </p:cNvPicPr>
              <p:nvPr/>
            </p:nvPicPr>
            <p:blipFill>
              <a:blip r:embed="rId18"/>
              <a:stretch>
                <a:fillRect/>
              </a:stretch>
            </p:blipFill>
            <p:spPr>
              <a:xfrm>
                <a:off x="9160790" y="3116738"/>
                <a:ext cx="438324" cy="419057"/>
              </a:xfrm>
              <a:prstGeom prst="rect">
                <a:avLst/>
              </a:prstGeom>
            </p:spPr>
          </p:pic>
        </p:grpSp>
        <p:sp>
          <p:nvSpPr>
            <p:cNvPr id="134" name="Rectangle 133">
              <a:extLst>
                <a:ext uri="{FF2B5EF4-FFF2-40B4-BE49-F238E27FC236}">
                  <a16:creationId xmlns:a16="http://schemas.microsoft.com/office/drawing/2014/main" id="{B15A31AC-3EDB-FDC4-071D-E8C499710427}"/>
                </a:ext>
              </a:extLst>
            </p:cNvPr>
            <p:cNvSpPr/>
            <p:nvPr/>
          </p:nvSpPr>
          <p:spPr bwMode="auto">
            <a:xfrm>
              <a:off x="9125297" y="3162316"/>
              <a:ext cx="677872" cy="189141"/>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grpSp>
          <p:nvGrpSpPr>
            <p:cNvPr id="135" name="Group 134">
              <a:extLst>
                <a:ext uri="{FF2B5EF4-FFF2-40B4-BE49-F238E27FC236}">
                  <a16:creationId xmlns:a16="http://schemas.microsoft.com/office/drawing/2014/main" id="{AD5D8B13-166D-23D7-9B5B-0B1090E69B64}"/>
                </a:ext>
              </a:extLst>
            </p:cNvPr>
            <p:cNvGrpSpPr/>
            <p:nvPr/>
          </p:nvGrpSpPr>
          <p:grpSpPr>
            <a:xfrm>
              <a:off x="9803170" y="3385862"/>
              <a:ext cx="1401116" cy="1658609"/>
              <a:chOff x="9247050" y="3951870"/>
              <a:chExt cx="1499900" cy="1775547"/>
            </a:xfrm>
          </p:grpSpPr>
          <p:cxnSp>
            <p:nvCxnSpPr>
              <p:cNvPr id="150" name="Straight Connector 149">
                <a:extLst>
                  <a:ext uri="{FF2B5EF4-FFF2-40B4-BE49-F238E27FC236}">
                    <a16:creationId xmlns:a16="http://schemas.microsoft.com/office/drawing/2014/main" id="{3C11E16F-46B0-994A-61ED-52C678A5657D}"/>
                  </a:ext>
                </a:extLst>
              </p:cNvPr>
              <p:cNvCxnSpPr>
                <a:cxnSpLocks/>
              </p:cNvCxnSpPr>
              <p:nvPr/>
            </p:nvCxnSpPr>
            <p:spPr bwMode="auto">
              <a:xfrm>
                <a:off x="9247050" y="3951870"/>
                <a:ext cx="0" cy="1775547"/>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51" name="Rectangle 2">
                <a:extLst>
                  <a:ext uri="{FF2B5EF4-FFF2-40B4-BE49-F238E27FC236}">
                    <a16:creationId xmlns:a16="http://schemas.microsoft.com/office/drawing/2014/main" id="{974A6B68-0FDE-8A65-6AC0-4C00EDF67F67}"/>
                  </a:ext>
                </a:extLst>
              </p:cNvPr>
              <p:cNvSpPr txBox="1">
                <a:spLocks noChangeArrowheads="1"/>
              </p:cNvSpPr>
              <p:nvPr/>
            </p:nvSpPr>
            <p:spPr bwMode="auto">
              <a:xfrm>
                <a:off x="9288076" y="4749040"/>
                <a:ext cx="1458874" cy="47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EUMEDCONNECT3 ends</a:t>
                </a:r>
              </a:p>
            </p:txBody>
          </p:sp>
          <p:sp>
            <p:nvSpPr>
              <p:cNvPr id="152" name="Rectangle 2">
                <a:extLst>
                  <a:ext uri="{FF2B5EF4-FFF2-40B4-BE49-F238E27FC236}">
                    <a16:creationId xmlns:a16="http://schemas.microsoft.com/office/drawing/2014/main" id="{AC6A9810-523D-722D-E9A8-B5BCC8AB2E76}"/>
                  </a:ext>
                </a:extLst>
              </p:cNvPr>
              <p:cNvSpPr txBox="1">
                <a:spLocks noChangeArrowheads="1"/>
              </p:cNvSpPr>
              <p:nvPr/>
            </p:nvSpPr>
            <p:spPr bwMode="auto">
              <a:xfrm>
                <a:off x="9288076" y="4435738"/>
                <a:ext cx="1273662"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2021</a:t>
                </a:r>
              </a:p>
            </p:txBody>
          </p:sp>
        </p:grpSp>
        <p:sp>
          <p:nvSpPr>
            <p:cNvPr id="136" name="Rectangle 135">
              <a:extLst>
                <a:ext uri="{FF2B5EF4-FFF2-40B4-BE49-F238E27FC236}">
                  <a16:creationId xmlns:a16="http://schemas.microsoft.com/office/drawing/2014/main" id="{9C7C8A0E-DC0C-EDC0-31A2-84B126A9ABC2}"/>
                </a:ext>
              </a:extLst>
            </p:cNvPr>
            <p:cNvSpPr/>
            <p:nvPr/>
          </p:nvSpPr>
          <p:spPr bwMode="auto">
            <a:xfrm>
              <a:off x="9831844" y="3165359"/>
              <a:ext cx="677872" cy="189816"/>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grpSp>
          <p:nvGrpSpPr>
            <p:cNvPr id="137" name="Group 136">
              <a:extLst>
                <a:ext uri="{FF2B5EF4-FFF2-40B4-BE49-F238E27FC236}">
                  <a16:creationId xmlns:a16="http://schemas.microsoft.com/office/drawing/2014/main" id="{B483F87E-7C80-5CFB-AF9F-3645F302ECBD}"/>
                </a:ext>
              </a:extLst>
            </p:cNvPr>
            <p:cNvGrpSpPr/>
            <p:nvPr/>
          </p:nvGrpSpPr>
          <p:grpSpPr>
            <a:xfrm>
              <a:off x="10516330" y="1897439"/>
              <a:ext cx="1189781" cy="1243187"/>
              <a:chOff x="9675663" y="1776440"/>
              <a:chExt cx="1273665" cy="1330836"/>
            </a:xfrm>
          </p:grpSpPr>
          <p:cxnSp>
            <p:nvCxnSpPr>
              <p:cNvPr id="147" name="Straight Connector 146">
                <a:extLst>
                  <a:ext uri="{FF2B5EF4-FFF2-40B4-BE49-F238E27FC236}">
                    <a16:creationId xmlns:a16="http://schemas.microsoft.com/office/drawing/2014/main" id="{B76FFD37-21BC-B288-1448-974377A8903D}"/>
                  </a:ext>
                </a:extLst>
              </p:cNvPr>
              <p:cNvCxnSpPr>
                <a:cxnSpLocks/>
              </p:cNvCxnSpPr>
              <p:nvPr/>
            </p:nvCxnSpPr>
            <p:spPr bwMode="auto">
              <a:xfrm>
                <a:off x="9675663" y="1870338"/>
                <a:ext cx="0" cy="1236938"/>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48" name="Rectangle 2">
                <a:extLst>
                  <a:ext uri="{FF2B5EF4-FFF2-40B4-BE49-F238E27FC236}">
                    <a16:creationId xmlns:a16="http://schemas.microsoft.com/office/drawing/2014/main" id="{EA4A3D0E-4786-9E55-1995-9E19ABA705F1}"/>
                  </a:ext>
                </a:extLst>
              </p:cNvPr>
              <p:cNvSpPr txBox="1">
                <a:spLocks noChangeArrowheads="1"/>
              </p:cNvSpPr>
              <p:nvPr/>
            </p:nvSpPr>
            <p:spPr bwMode="auto">
              <a:xfrm>
                <a:off x="9716691" y="2077220"/>
                <a:ext cx="1232637" cy="7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BELLA-II managed by RedCLARA</a:t>
                </a:r>
              </a:p>
            </p:txBody>
          </p:sp>
          <p:sp>
            <p:nvSpPr>
              <p:cNvPr id="149" name="Rectangle 2">
                <a:extLst>
                  <a:ext uri="{FF2B5EF4-FFF2-40B4-BE49-F238E27FC236}">
                    <a16:creationId xmlns:a16="http://schemas.microsoft.com/office/drawing/2014/main" id="{43ED0140-513D-4856-A68B-B2B389329FD3}"/>
                  </a:ext>
                </a:extLst>
              </p:cNvPr>
              <p:cNvSpPr txBox="1">
                <a:spLocks noChangeArrowheads="1"/>
              </p:cNvSpPr>
              <p:nvPr/>
            </p:nvSpPr>
            <p:spPr bwMode="auto">
              <a:xfrm>
                <a:off x="9713788" y="1776440"/>
                <a:ext cx="1156387"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2022</a:t>
                </a:r>
              </a:p>
            </p:txBody>
          </p:sp>
        </p:grpSp>
        <p:sp>
          <p:nvSpPr>
            <p:cNvPr id="138" name="Rectangle 137">
              <a:extLst>
                <a:ext uri="{FF2B5EF4-FFF2-40B4-BE49-F238E27FC236}">
                  <a16:creationId xmlns:a16="http://schemas.microsoft.com/office/drawing/2014/main" id="{2CA19E5E-C2DB-2038-5FF7-741454EAB5FB}"/>
                </a:ext>
              </a:extLst>
            </p:cNvPr>
            <p:cNvSpPr/>
            <p:nvPr/>
          </p:nvSpPr>
          <p:spPr bwMode="auto">
            <a:xfrm>
              <a:off x="10530550" y="3165359"/>
              <a:ext cx="673736" cy="185140"/>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pic>
          <p:nvPicPr>
            <p:cNvPr id="139" name="Picture 2" descr="BELLA Programme">
              <a:extLst>
                <a:ext uri="{FF2B5EF4-FFF2-40B4-BE49-F238E27FC236}">
                  <a16:creationId xmlns:a16="http://schemas.microsoft.com/office/drawing/2014/main" id="{D9C0DD87-EB0F-06F8-E3E4-2DF849D9AA6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87559" y="2667358"/>
              <a:ext cx="1067916" cy="37225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Medusa logo">
              <a:extLst>
                <a:ext uri="{FF2B5EF4-FFF2-40B4-BE49-F238E27FC236}">
                  <a16:creationId xmlns:a16="http://schemas.microsoft.com/office/drawing/2014/main" id="{CE7A9C91-A69A-6F2A-4D66-30591D0A794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53167" y="4709010"/>
              <a:ext cx="658538" cy="212927"/>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F43D4C0A-3FBD-E62C-A455-F59DB2762E04}"/>
                </a:ext>
              </a:extLst>
            </p:cNvPr>
            <p:cNvSpPr/>
            <p:nvPr/>
          </p:nvSpPr>
          <p:spPr bwMode="auto">
            <a:xfrm>
              <a:off x="11221494" y="3163796"/>
              <a:ext cx="673735" cy="191379"/>
            </a:xfrm>
            <a:prstGeom prst="rect">
              <a:avLst/>
            </a:prstGeom>
            <a:solidFill>
              <a:srgbClr val="0070C0"/>
            </a:solidFill>
            <a:ln w="9525" cap="flat" cmpd="sng" algn="ctr">
              <a:noFill/>
              <a:prstDash val="solid"/>
              <a:round/>
              <a:headEnd type="none" w="med" len="med"/>
              <a:tailEnd type="none" w="med" len="med"/>
            </a:ln>
            <a:effectLst/>
          </p:spPr>
          <p:txBody>
            <a:bodyPr/>
            <a:lstStyle/>
            <a:p>
              <a:pPr defTabSz="915988">
                <a:defRPr/>
              </a:pPr>
              <a:endParaRPr lang="en-GB">
                <a:latin typeface="Times"/>
              </a:endParaRPr>
            </a:p>
          </p:txBody>
        </p:sp>
        <p:pic>
          <p:nvPicPr>
            <p:cNvPr id="142" name="Picture 14" descr="EU4Digital: supporting digital economy and society in the Eastern  Partnership | EU Neighbours">
              <a:extLst>
                <a:ext uri="{FF2B5EF4-FFF2-40B4-BE49-F238E27FC236}">
                  <a16:creationId xmlns:a16="http://schemas.microsoft.com/office/drawing/2014/main" id="{68B61AC8-4A0E-493E-1512-3BD636E190DF}"/>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21532"/>
            <a:stretch/>
          </p:blipFill>
          <p:spPr bwMode="auto">
            <a:xfrm>
              <a:off x="11308900" y="4359040"/>
              <a:ext cx="466542" cy="340370"/>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142">
              <a:extLst>
                <a:ext uri="{FF2B5EF4-FFF2-40B4-BE49-F238E27FC236}">
                  <a16:creationId xmlns:a16="http://schemas.microsoft.com/office/drawing/2014/main" id="{5ECC4554-D525-9B10-CE18-432EF027B8ED}"/>
                </a:ext>
              </a:extLst>
            </p:cNvPr>
            <p:cNvGrpSpPr/>
            <p:nvPr/>
          </p:nvGrpSpPr>
          <p:grpSpPr>
            <a:xfrm>
              <a:off x="11194003" y="3375938"/>
              <a:ext cx="1379944" cy="1658609"/>
              <a:chOff x="9236041" y="3951870"/>
              <a:chExt cx="1477235" cy="1775547"/>
            </a:xfrm>
          </p:grpSpPr>
          <p:cxnSp>
            <p:nvCxnSpPr>
              <p:cNvPr id="144" name="Straight Connector 143">
                <a:extLst>
                  <a:ext uri="{FF2B5EF4-FFF2-40B4-BE49-F238E27FC236}">
                    <a16:creationId xmlns:a16="http://schemas.microsoft.com/office/drawing/2014/main" id="{237C8A1B-F9EA-BC52-20F3-174C6A8C6EFF}"/>
                  </a:ext>
                </a:extLst>
              </p:cNvPr>
              <p:cNvCxnSpPr>
                <a:cxnSpLocks/>
              </p:cNvCxnSpPr>
              <p:nvPr/>
            </p:nvCxnSpPr>
            <p:spPr bwMode="auto">
              <a:xfrm>
                <a:off x="9247050" y="3951870"/>
                <a:ext cx="0" cy="1775547"/>
              </a:xfrm>
              <a:prstGeom prst="line">
                <a:avLst/>
              </a:prstGeom>
              <a:solidFill>
                <a:schemeClr val="accent1"/>
              </a:solidFill>
              <a:ln w="19050" cap="flat" cmpd="sng" algn="ctr">
                <a:solidFill>
                  <a:srgbClr val="E24301"/>
                </a:solidFill>
                <a:prstDash val="solid"/>
                <a:round/>
                <a:headEnd type="none" w="med" len="med"/>
                <a:tailEnd type="none" w="med" len="med"/>
              </a:ln>
              <a:effectLst/>
            </p:spPr>
          </p:cxnSp>
          <p:sp>
            <p:nvSpPr>
              <p:cNvPr id="145" name="Rectangle 2">
                <a:extLst>
                  <a:ext uri="{FF2B5EF4-FFF2-40B4-BE49-F238E27FC236}">
                    <a16:creationId xmlns:a16="http://schemas.microsoft.com/office/drawing/2014/main" id="{FA2521DE-9455-5835-DF12-5194DD906BEA}"/>
                  </a:ext>
                </a:extLst>
              </p:cNvPr>
              <p:cNvSpPr txBox="1">
                <a:spLocks noChangeArrowheads="1"/>
              </p:cNvSpPr>
              <p:nvPr/>
            </p:nvSpPr>
            <p:spPr bwMode="auto">
              <a:xfrm>
                <a:off x="9243502" y="4721625"/>
                <a:ext cx="1469774" cy="2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54" tIns="50778" rIns="101554" bIns="50778"/>
              <a:lstStyle>
                <a:lvl1pPr defTabSz="1016000">
                  <a:spcBef>
                    <a:spcPct val="20000"/>
                  </a:spcBef>
                  <a:buClr>
                    <a:schemeClr val="hlink"/>
                  </a:buClr>
                  <a:buSzPct val="80000"/>
                  <a:buFont typeface="Times" pitchFamily="2" charset="0"/>
                  <a:buBlip>
                    <a:blip r:embed="rId3"/>
                  </a:buBlip>
                  <a:defRPr sz="2000">
                    <a:solidFill>
                      <a:schemeClr val="tx1"/>
                    </a:solidFill>
                    <a:latin typeface="Arial" panose="020B0604020202020204" pitchFamily="34" charset="0"/>
                  </a:defRPr>
                </a:lvl1pPr>
                <a:lvl2pPr marL="762000" indent="-280988" defTabSz="1016000">
                  <a:spcBef>
                    <a:spcPct val="20000"/>
                  </a:spcBef>
                  <a:buClr>
                    <a:schemeClr val="hlink"/>
                  </a:buClr>
                  <a:buSzPct val="60000"/>
                  <a:buFont typeface="Times" pitchFamily="2" charset="0"/>
                  <a:buBlip>
                    <a:blip r:embed="rId3"/>
                  </a:buBlip>
                  <a:defRPr sz="2000">
                    <a:solidFill>
                      <a:schemeClr val="tx1"/>
                    </a:solidFill>
                    <a:latin typeface="Arial" panose="020B0604020202020204" pitchFamily="34" charset="0"/>
                  </a:defRPr>
                </a:lvl2pPr>
                <a:lvl3pPr marL="1243013" indent="-290513" defTabSz="1016000">
                  <a:spcBef>
                    <a:spcPct val="20000"/>
                  </a:spcBef>
                  <a:buClr>
                    <a:schemeClr val="hlink"/>
                  </a:buClr>
                  <a:buSzPct val="125000"/>
                  <a:buChar char="–"/>
                  <a:defRPr sz="2000" i="1">
                    <a:solidFill>
                      <a:schemeClr val="tx1"/>
                    </a:solidFill>
                    <a:latin typeface="Arial" panose="020B0604020202020204" pitchFamily="34" charset="0"/>
                  </a:defRPr>
                </a:lvl3pPr>
                <a:lvl4pPr marL="1709738" indent="-276225" defTabSz="1016000">
                  <a:spcBef>
                    <a:spcPct val="20000"/>
                  </a:spcBef>
                  <a:buClr>
                    <a:schemeClr val="hlink"/>
                  </a:buClr>
                  <a:buSzPct val="125000"/>
                  <a:buChar char="–"/>
                  <a:defRPr sz="2000" i="1">
                    <a:solidFill>
                      <a:schemeClr val="tx1"/>
                    </a:solidFill>
                    <a:latin typeface="Arial" panose="020B0604020202020204" pitchFamily="34" charset="0"/>
                  </a:defRPr>
                </a:lvl4pPr>
                <a:lvl5pPr marL="2192338" indent="-292100" defTabSz="1016000">
                  <a:spcBef>
                    <a:spcPct val="20000"/>
                  </a:spcBef>
                  <a:buClr>
                    <a:schemeClr val="hlink"/>
                  </a:buClr>
                  <a:buSzPct val="125000"/>
                  <a:buChar char="–"/>
                  <a:defRPr sz="2000" i="1">
                    <a:solidFill>
                      <a:schemeClr val="tx1"/>
                    </a:solidFill>
                    <a:latin typeface="Arial" panose="020B0604020202020204" pitchFamily="34" charset="0"/>
                  </a:defRPr>
                </a:lvl5pPr>
                <a:lvl6pPr marL="26495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6pPr>
                <a:lvl7pPr marL="31067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7pPr>
                <a:lvl8pPr marL="35639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8pPr>
                <a:lvl9pPr marL="4021138" indent="-292100" defTabSz="1016000" eaLnBrk="0" fontAlgn="base" hangingPunct="0">
                  <a:spcBef>
                    <a:spcPct val="20000"/>
                  </a:spcBef>
                  <a:spcAft>
                    <a:spcPct val="0"/>
                  </a:spcAft>
                  <a:buClr>
                    <a:schemeClr val="hlink"/>
                  </a:buClr>
                  <a:buSzPct val="125000"/>
                  <a:buChar char="–"/>
                  <a:defRPr sz="2000" i="1">
                    <a:solidFill>
                      <a:schemeClr val="tx1"/>
                    </a:solidFill>
                    <a:latin typeface="Arial" panose="020B0604020202020204" pitchFamily="34" charset="0"/>
                  </a:defRPr>
                </a:lvl9pPr>
              </a:lstStyle>
              <a:p>
                <a:pPr>
                  <a:spcBef>
                    <a:spcPct val="0"/>
                  </a:spcBef>
                  <a:buClrTx/>
                  <a:buSzTx/>
                  <a:buNone/>
                </a:pPr>
                <a:r>
                  <a:rPr lang="en-GB" altLang="en-US" sz="1000" b="1" dirty="0">
                    <a:solidFill>
                      <a:srgbClr val="003F5F"/>
                    </a:solidFill>
                  </a:rPr>
                  <a:t>Medusa</a:t>
                </a:r>
              </a:p>
            </p:txBody>
          </p:sp>
          <p:sp>
            <p:nvSpPr>
              <p:cNvPr id="146" name="Rectangle 2">
                <a:extLst>
                  <a:ext uri="{FF2B5EF4-FFF2-40B4-BE49-F238E27FC236}">
                    <a16:creationId xmlns:a16="http://schemas.microsoft.com/office/drawing/2014/main" id="{86220409-8EBD-BACB-E85C-4A34AAB1EF7C}"/>
                  </a:ext>
                </a:extLst>
              </p:cNvPr>
              <p:cNvSpPr txBox="1">
                <a:spLocks noChangeArrowheads="1"/>
              </p:cNvSpPr>
              <p:nvPr/>
            </p:nvSpPr>
            <p:spPr bwMode="auto">
              <a:xfrm>
                <a:off x="9236041" y="4417842"/>
                <a:ext cx="1273662" cy="373063"/>
              </a:xfrm>
              <a:prstGeom prst="rect">
                <a:avLst/>
              </a:prstGeom>
              <a:noFill/>
              <a:ln>
                <a:noFill/>
              </a:ln>
              <a:effectLst/>
            </p:spPr>
            <p:txBody>
              <a:bodyPr lIns="101554" tIns="50778" rIns="101554" bIns="50778"/>
              <a:lstStyle>
                <a:lvl1pPr algn="l" defTabSz="1016000" rtl="0" eaLnBrk="0" fontAlgn="base" hangingPunct="0">
                  <a:spcBef>
                    <a:spcPct val="0"/>
                  </a:spcBef>
                  <a:spcAft>
                    <a:spcPct val="0"/>
                  </a:spcAft>
                  <a:defRPr sz="2800" b="1">
                    <a:solidFill>
                      <a:schemeClr val="bg1"/>
                    </a:solidFill>
                    <a:latin typeface="+mj-lt"/>
                    <a:ea typeface="+mj-ea"/>
                    <a:cs typeface="+mj-cs"/>
                  </a:defRPr>
                </a:lvl1pPr>
                <a:lvl2pPr algn="l" defTabSz="1016000" rtl="0" eaLnBrk="0" fontAlgn="base" hangingPunct="0">
                  <a:spcBef>
                    <a:spcPct val="0"/>
                  </a:spcBef>
                  <a:spcAft>
                    <a:spcPct val="0"/>
                  </a:spcAft>
                  <a:defRPr sz="2800" b="1">
                    <a:solidFill>
                      <a:schemeClr val="bg1"/>
                    </a:solidFill>
                    <a:latin typeface="Arial" charset="0"/>
                  </a:defRPr>
                </a:lvl2pPr>
                <a:lvl3pPr algn="l" defTabSz="1016000" rtl="0" eaLnBrk="0" fontAlgn="base" hangingPunct="0">
                  <a:spcBef>
                    <a:spcPct val="0"/>
                  </a:spcBef>
                  <a:spcAft>
                    <a:spcPct val="0"/>
                  </a:spcAft>
                  <a:defRPr sz="2800" b="1">
                    <a:solidFill>
                      <a:schemeClr val="bg1"/>
                    </a:solidFill>
                    <a:latin typeface="Arial" charset="0"/>
                  </a:defRPr>
                </a:lvl3pPr>
                <a:lvl4pPr algn="l" defTabSz="1016000" rtl="0" eaLnBrk="0" fontAlgn="base" hangingPunct="0">
                  <a:spcBef>
                    <a:spcPct val="0"/>
                  </a:spcBef>
                  <a:spcAft>
                    <a:spcPct val="0"/>
                  </a:spcAft>
                  <a:defRPr sz="2800" b="1">
                    <a:solidFill>
                      <a:schemeClr val="bg1"/>
                    </a:solidFill>
                    <a:latin typeface="Arial" charset="0"/>
                  </a:defRPr>
                </a:lvl4pPr>
                <a:lvl5pPr algn="l" defTabSz="1016000" rtl="0" eaLnBrk="0" fontAlgn="base" hangingPunct="0">
                  <a:spcBef>
                    <a:spcPct val="0"/>
                  </a:spcBef>
                  <a:spcAft>
                    <a:spcPct val="0"/>
                  </a:spcAft>
                  <a:defRPr sz="2800" b="1">
                    <a:solidFill>
                      <a:schemeClr val="bg1"/>
                    </a:solidFill>
                    <a:latin typeface="Arial" charset="0"/>
                  </a:defRPr>
                </a:lvl5pPr>
                <a:lvl6pPr marL="457200" algn="l" defTabSz="1016000" rtl="0" fontAlgn="base">
                  <a:spcBef>
                    <a:spcPct val="0"/>
                  </a:spcBef>
                  <a:spcAft>
                    <a:spcPct val="0"/>
                  </a:spcAft>
                  <a:defRPr sz="2800" b="1">
                    <a:solidFill>
                      <a:schemeClr val="bg1"/>
                    </a:solidFill>
                    <a:latin typeface="Arial" charset="0"/>
                  </a:defRPr>
                </a:lvl6pPr>
                <a:lvl7pPr marL="914400" algn="l" defTabSz="1016000" rtl="0" fontAlgn="base">
                  <a:spcBef>
                    <a:spcPct val="0"/>
                  </a:spcBef>
                  <a:spcAft>
                    <a:spcPct val="0"/>
                  </a:spcAft>
                  <a:defRPr sz="2800" b="1">
                    <a:solidFill>
                      <a:schemeClr val="bg1"/>
                    </a:solidFill>
                    <a:latin typeface="Arial" charset="0"/>
                  </a:defRPr>
                </a:lvl7pPr>
                <a:lvl8pPr marL="1371600" algn="l" defTabSz="1016000" rtl="0" fontAlgn="base">
                  <a:spcBef>
                    <a:spcPct val="0"/>
                  </a:spcBef>
                  <a:spcAft>
                    <a:spcPct val="0"/>
                  </a:spcAft>
                  <a:defRPr sz="2800" b="1">
                    <a:solidFill>
                      <a:schemeClr val="bg1"/>
                    </a:solidFill>
                    <a:latin typeface="Arial" charset="0"/>
                  </a:defRPr>
                </a:lvl8pPr>
                <a:lvl9pPr marL="1828800" algn="l" defTabSz="1016000" rtl="0" fontAlgn="base">
                  <a:spcBef>
                    <a:spcPct val="0"/>
                  </a:spcBef>
                  <a:spcAft>
                    <a:spcPct val="0"/>
                  </a:spcAft>
                  <a:defRPr sz="2800" b="1">
                    <a:solidFill>
                      <a:schemeClr val="bg1"/>
                    </a:solidFill>
                    <a:latin typeface="Arial" charset="0"/>
                  </a:defRPr>
                </a:lvl9pPr>
              </a:lstStyle>
              <a:p>
                <a:pPr eaLnBrk="1" hangingPunct="1">
                  <a:defRPr/>
                </a:pPr>
                <a:r>
                  <a:rPr lang="en-GB" sz="1800" dirty="0">
                    <a:solidFill>
                      <a:srgbClr val="003F5F"/>
                    </a:solidFill>
                    <a:latin typeface="Arial Black" panose="020B0A04020102020204" pitchFamily="34" charset="0"/>
                  </a:rPr>
                  <a:t>2023</a:t>
                </a:r>
              </a:p>
            </p:txBody>
          </p:sp>
        </p:grpSp>
      </p:grpSp>
      <p:grpSp>
        <p:nvGrpSpPr>
          <p:cNvPr id="3" name="Group 2">
            <a:extLst>
              <a:ext uri="{FF2B5EF4-FFF2-40B4-BE49-F238E27FC236}">
                <a16:creationId xmlns:a16="http://schemas.microsoft.com/office/drawing/2014/main" id="{3734E67A-EC3D-752D-3665-F994BF7EE00C}"/>
              </a:ext>
            </a:extLst>
          </p:cNvPr>
          <p:cNvGrpSpPr/>
          <p:nvPr/>
        </p:nvGrpSpPr>
        <p:grpSpPr>
          <a:xfrm>
            <a:off x="8187274" y="5203350"/>
            <a:ext cx="1527006" cy="1539378"/>
            <a:chOff x="10322042" y="4352092"/>
            <a:chExt cx="1527006" cy="1539378"/>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82A874CE-7EF8-E644-F77F-C28A72A104FA}"/>
                </a:ext>
              </a:extLst>
            </p:cNvPr>
            <p:cNvGrpSpPr/>
            <p:nvPr/>
          </p:nvGrpSpPr>
          <p:grpSpPr>
            <a:xfrm>
              <a:off x="10322042" y="4352092"/>
              <a:ext cx="1527006" cy="1539378"/>
              <a:chOff x="2772261" y="-386616"/>
              <a:chExt cx="2380967" cy="2400258"/>
            </a:xfrm>
          </p:grpSpPr>
          <p:sp>
            <p:nvSpPr>
              <p:cNvPr id="7" name="Oval 6">
                <a:extLst>
                  <a:ext uri="{FF2B5EF4-FFF2-40B4-BE49-F238E27FC236}">
                    <a16:creationId xmlns:a16="http://schemas.microsoft.com/office/drawing/2014/main" id="{7038FB05-BC73-5C3E-CC95-16971F251626}"/>
                  </a:ext>
                </a:extLst>
              </p:cNvPr>
              <p:cNvSpPr/>
              <p:nvPr/>
            </p:nvSpPr>
            <p:spPr>
              <a:xfrm>
                <a:off x="2781787" y="-386616"/>
                <a:ext cx="2371441" cy="23714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10F9947-21ED-5664-4825-33B9C8A8B237}"/>
                  </a:ext>
                </a:extLst>
              </p:cNvPr>
              <p:cNvSpPr/>
              <p:nvPr/>
            </p:nvSpPr>
            <p:spPr>
              <a:xfrm>
                <a:off x="2772261" y="-357799"/>
                <a:ext cx="2371441" cy="2371441"/>
              </a:xfrm>
              <a:prstGeom prst="ellipse">
                <a:avLst/>
              </a:prstGeom>
              <a:blipFill dpi="0" rotWithShape="1">
                <a:blip r:embed="rId21"/>
                <a:srcRect/>
                <a:stretch>
                  <a:fillRect t="10000" b="-10000"/>
                </a:stretch>
              </a:blip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FD88333A-F51F-7307-06CD-C658EA91820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915" b="19947"/>
            <a:stretch/>
          </p:blipFill>
          <p:spPr>
            <a:xfrm>
              <a:off x="11082490" y="5572337"/>
              <a:ext cx="288206" cy="132756"/>
            </a:xfrm>
            <a:prstGeom prst="rect">
              <a:avLst/>
            </a:prstGeom>
            <a:ln w="38100">
              <a:noFill/>
            </a:ln>
          </p:spPr>
        </p:pic>
      </p:grpSp>
      <p:sp>
        <p:nvSpPr>
          <p:cNvPr id="9" name="Rounded Rectangle 2">
            <a:extLst>
              <a:ext uri="{FF2B5EF4-FFF2-40B4-BE49-F238E27FC236}">
                <a16:creationId xmlns:a16="http://schemas.microsoft.com/office/drawing/2014/main" id="{DBA34B87-E616-63EE-CF0C-630487D1598B}"/>
              </a:ext>
            </a:extLst>
          </p:cNvPr>
          <p:cNvSpPr/>
          <p:nvPr/>
        </p:nvSpPr>
        <p:spPr>
          <a:xfrm>
            <a:off x="10236646" y="5359647"/>
            <a:ext cx="1608436" cy="13221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226F28C-7B6D-F9E7-D823-0C627A8FEA0E}"/>
              </a:ext>
            </a:extLst>
          </p:cNvPr>
          <p:cNvSpPr txBox="1"/>
          <p:nvPr/>
        </p:nvSpPr>
        <p:spPr>
          <a:xfrm rot="10800000" flipV="1">
            <a:off x="10387099" y="5420576"/>
            <a:ext cx="1608436" cy="1200329"/>
          </a:xfrm>
          <a:prstGeom prst="rect">
            <a:avLst/>
          </a:prstGeom>
          <a:noFill/>
        </p:spPr>
        <p:txBody>
          <a:bodyPr wrap="square" rtlCol="0" anchor="ctr">
            <a:spAutoFit/>
          </a:bodyPr>
          <a:lstStyle/>
          <a:p>
            <a:r>
              <a:rPr lang="en-GB" b="1" dirty="0">
                <a:solidFill>
                  <a:schemeClr val="accent4"/>
                </a:solidFill>
              </a:rPr>
              <a:t>&gt;20 Years of Building R&amp;E networks globally</a:t>
            </a:r>
          </a:p>
        </p:txBody>
      </p:sp>
      <p:sp>
        <p:nvSpPr>
          <p:cNvPr id="11" name="Triangle 38">
            <a:extLst>
              <a:ext uri="{FF2B5EF4-FFF2-40B4-BE49-F238E27FC236}">
                <a16:creationId xmlns:a16="http://schemas.microsoft.com/office/drawing/2014/main" id="{BE442A33-D248-4A53-87B3-7083F05F7D6D}"/>
              </a:ext>
            </a:extLst>
          </p:cNvPr>
          <p:cNvSpPr/>
          <p:nvPr/>
        </p:nvSpPr>
        <p:spPr>
          <a:xfrm rot="17284356">
            <a:off x="9859542" y="5838253"/>
            <a:ext cx="291036" cy="812442"/>
          </a:xfrm>
          <a:prstGeom prst="triangle">
            <a:avLst>
              <a:gd name="adj" fmla="val 641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70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6C745F-CC48-7EDD-F2CB-FBD599B025D6}"/>
              </a:ext>
            </a:extLst>
          </p:cNvPr>
          <p:cNvGrpSpPr/>
          <p:nvPr/>
        </p:nvGrpSpPr>
        <p:grpSpPr>
          <a:xfrm>
            <a:off x="6576311" y="917410"/>
            <a:ext cx="5028089" cy="4851366"/>
            <a:chOff x="6680030" y="917410"/>
            <a:chExt cx="5028089" cy="4851366"/>
          </a:xfrm>
        </p:grpSpPr>
        <p:pic>
          <p:nvPicPr>
            <p:cNvPr id="5" name="Picture 4">
              <a:extLst>
                <a:ext uri="{FF2B5EF4-FFF2-40B4-BE49-F238E27FC236}">
                  <a16:creationId xmlns:a16="http://schemas.microsoft.com/office/drawing/2014/main" id="{5E34F4CE-25F2-C670-8CCE-50DF148C94F4}"/>
                </a:ext>
              </a:extLst>
            </p:cNvPr>
            <p:cNvPicPr>
              <a:picLocks noChangeAspect="1"/>
            </p:cNvPicPr>
            <p:nvPr/>
          </p:nvPicPr>
          <p:blipFill rotWithShape="1">
            <a:blip r:embed="rId3"/>
            <a:srcRect l="5073" t="10228" r="11641" b="9413"/>
            <a:stretch/>
          </p:blipFill>
          <p:spPr>
            <a:xfrm>
              <a:off x="6680030" y="917410"/>
              <a:ext cx="5028089" cy="4851366"/>
            </a:xfrm>
            <a:prstGeom prst="rect">
              <a:avLst/>
            </a:prstGeom>
          </p:spPr>
        </p:pic>
        <p:sp>
          <p:nvSpPr>
            <p:cNvPr id="10" name="Rectangle 9">
              <a:extLst>
                <a:ext uri="{FF2B5EF4-FFF2-40B4-BE49-F238E27FC236}">
                  <a16:creationId xmlns:a16="http://schemas.microsoft.com/office/drawing/2014/main" id="{7BA3209C-34B3-E591-AD7D-C46361A8B24C}"/>
                </a:ext>
              </a:extLst>
            </p:cNvPr>
            <p:cNvSpPr/>
            <p:nvPr/>
          </p:nvSpPr>
          <p:spPr>
            <a:xfrm>
              <a:off x="7095744" y="1051560"/>
              <a:ext cx="932688" cy="72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54CF88E-5EED-5ACB-711D-CA29B8308A09}"/>
              </a:ext>
            </a:extLst>
          </p:cNvPr>
          <p:cNvSpPr>
            <a:spLocks noGrp="1"/>
          </p:cNvSpPr>
          <p:nvPr>
            <p:ph type="title" idx="4294967295"/>
          </p:nvPr>
        </p:nvSpPr>
        <p:spPr>
          <a:xfrm>
            <a:off x="-12732" y="177623"/>
            <a:ext cx="12204731" cy="537846"/>
          </a:xfrm>
        </p:spPr>
        <p:txBody>
          <a:bodyPr/>
          <a:lstStyle/>
          <a:p>
            <a:pPr algn="ctr"/>
            <a:r>
              <a:rPr lang="en-NL" b="1"/>
              <a:t>Connectivity of NRENs in Africa</a:t>
            </a:r>
            <a:endParaRPr lang="en-NL" b="1" dirty="0"/>
          </a:p>
        </p:txBody>
      </p:sp>
      <p:pic>
        <p:nvPicPr>
          <p:cNvPr id="14" name="Picture 13" descr="A close up of a map&#10;&#10;Description automatically generated">
            <a:extLst>
              <a:ext uri="{FF2B5EF4-FFF2-40B4-BE49-F238E27FC236}">
                <a16:creationId xmlns:a16="http://schemas.microsoft.com/office/drawing/2014/main" id="{BAF6CE14-B4BF-82C7-5DAA-8FDA1FF7C815}"/>
              </a:ext>
            </a:extLst>
          </p:cNvPr>
          <p:cNvPicPr>
            <a:picLocks noChangeAspect="1"/>
          </p:cNvPicPr>
          <p:nvPr/>
        </p:nvPicPr>
        <p:blipFill>
          <a:blip r:embed="rId4">
            <a:extLst>
              <a:ext uri="{28A0092B-C50C-407E-A947-70E740481C1C}">
                <a14:useLocalDpi xmlns:a14="http://schemas.microsoft.com/office/drawing/2010/main" val="0"/>
              </a:ext>
            </a:extLst>
          </a:blip>
          <a:srcRect l="13596" t="12639" r="12463" b="12122"/>
          <a:stretch>
            <a:fillRect/>
          </a:stretch>
        </p:blipFill>
        <p:spPr bwMode="auto">
          <a:xfrm>
            <a:off x="483881" y="803366"/>
            <a:ext cx="1981651" cy="2016630"/>
          </a:xfrm>
          <a:prstGeom prst="rect">
            <a:avLst/>
          </a:prstGeom>
          <a:noFill/>
        </p:spPr>
      </p:pic>
      <p:pic>
        <p:nvPicPr>
          <p:cNvPr id="15" name="Picture 14" descr="A close up of a map&#10;&#10;Description automatically generated">
            <a:extLst>
              <a:ext uri="{FF2B5EF4-FFF2-40B4-BE49-F238E27FC236}">
                <a16:creationId xmlns:a16="http://schemas.microsoft.com/office/drawing/2014/main" id="{D55DF373-BDF3-3A11-D8D7-7D9447E897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949" y="803366"/>
            <a:ext cx="2114116" cy="2114116"/>
          </a:xfrm>
          <a:prstGeom prst="rect">
            <a:avLst/>
          </a:prstGeom>
          <a:noFill/>
          <a:ln>
            <a:noFill/>
          </a:ln>
        </p:spPr>
      </p:pic>
      <p:pic>
        <p:nvPicPr>
          <p:cNvPr id="16" name="Picture 15" descr="A close up of a device&#10;&#10;Description automatically generated">
            <a:extLst>
              <a:ext uri="{FF2B5EF4-FFF2-40B4-BE49-F238E27FC236}">
                <a16:creationId xmlns:a16="http://schemas.microsoft.com/office/drawing/2014/main" id="{B0164630-2F9A-B6C6-C328-C75E6DCE8D97}"/>
              </a:ext>
            </a:extLst>
          </p:cNvPr>
          <p:cNvPicPr>
            <a:picLocks noChangeAspect="1"/>
          </p:cNvPicPr>
          <p:nvPr/>
        </p:nvPicPr>
        <p:blipFill rotWithShape="1">
          <a:blip r:embed="rId6"/>
          <a:srcRect t="4059" b="3716"/>
          <a:stretch/>
        </p:blipFill>
        <p:spPr bwMode="auto">
          <a:xfrm>
            <a:off x="4624551" y="803366"/>
            <a:ext cx="2137144" cy="2135088"/>
          </a:xfrm>
          <a:prstGeom prst="rect">
            <a:avLst/>
          </a:prstGeom>
          <a:ln>
            <a:noFill/>
          </a:ln>
          <a:extLst>
            <a:ext uri="{53640926-AAD7-44D8-BBD7-CCE9431645EC}">
              <a14:shadowObscured xmlns:a14="http://schemas.microsoft.com/office/drawing/2010/main"/>
            </a:ext>
          </a:extLst>
        </p:spPr>
      </p:pic>
      <p:sp>
        <p:nvSpPr>
          <p:cNvPr id="8" name="Rounded Rectangle 7">
            <a:extLst>
              <a:ext uri="{FF2B5EF4-FFF2-40B4-BE49-F238E27FC236}">
                <a16:creationId xmlns:a16="http://schemas.microsoft.com/office/drawing/2014/main" id="{A7DBF10D-1DBE-E6B3-80FA-9B069F2FDE66}"/>
              </a:ext>
            </a:extLst>
          </p:cNvPr>
          <p:cNvSpPr/>
          <p:nvPr/>
        </p:nvSpPr>
        <p:spPr>
          <a:xfrm>
            <a:off x="483881" y="2982019"/>
            <a:ext cx="1863420" cy="724329"/>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a:t>Before </a:t>
            </a:r>
            <a:endParaRPr lang="en-US" sz="1200" dirty="0"/>
          </a:p>
          <a:p>
            <a:pPr algn="ctr"/>
            <a:r>
              <a:rPr lang="en-NL" sz="1200"/>
              <a:t>AfricaConnect </a:t>
            </a:r>
            <a:r>
              <a:rPr lang="en-NL" sz="1200" dirty="0"/>
              <a:t>- 2010</a:t>
            </a:r>
          </a:p>
          <a:p>
            <a:pPr algn="ctr"/>
            <a:r>
              <a:rPr lang="en-NL" sz="1200" dirty="0"/>
              <a:t>5 Countries Connected</a:t>
            </a:r>
          </a:p>
        </p:txBody>
      </p:sp>
      <p:sp>
        <p:nvSpPr>
          <p:cNvPr id="9" name="Rounded Rectangle 8">
            <a:extLst>
              <a:ext uri="{FF2B5EF4-FFF2-40B4-BE49-F238E27FC236}">
                <a16:creationId xmlns:a16="http://schemas.microsoft.com/office/drawing/2014/main" id="{0A0F2B03-B594-5A5E-C291-6B40969D97B9}"/>
              </a:ext>
            </a:extLst>
          </p:cNvPr>
          <p:cNvSpPr/>
          <p:nvPr/>
        </p:nvSpPr>
        <p:spPr>
          <a:xfrm>
            <a:off x="2663644" y="2979596"/>
            <a:ext cx="1863421" cy="726996"/>
          </a:xfrm>
          <a:prstGeom prst="round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End </a:t>
            </a:r>
            <a:r>
              <a:rPr lang="en-NL" sz="1200"/>
              <a:t>of </a:t>
            </a:r>
            <a:br>
              <a:rPr lang="en-US" sz="1200" dirty="0"/>
            </a:br>
            <a:r>
              <a:rPr lang="en-NL" sz="1200"/>
              <a:t>AfricaConnect1 </a:t>
            </a:r>
            <a:r>
              <a:rPr lang="en-NL" sz="1200" dirty="0"/>
              <a:t>-2015</a:t>
            </a:r>
          </a:p>
          <a:p>
            <a:pPr algn="ctr"/>
            <a:r>
              <a:rPr lang="en-NL" sz="1200" dirty="0"/>
              <a:t>9 Coutries connected </a:t>
            </a:r>
          </a:p>
        </p:txBody>
      </p:sp>
      <p:sp>
        <p:nvSpPr>
          <p:cNvPr id="17" name="Rounded Rectangle 16">
            <a:extLst>
              <a:ext uri="{FF2B5EF4-FFF2-40B4-BE49-F238E27FC236}">
                <a16:creationId xmlns:a16="http://schemas.microsoft.com/office/drawing/2014/main" id="{828E3686-F0C8-90B1-F8C8-A94641718654}"/>
              </a:ext>
            </a:extLst>
          </p:cNvPr>
          <p:cNvSpPr/>
          <p:nvPr/>
        </p:nvSpPr>
        <p:spPr>
          <a:xfrm>
            <a:off x="4981199" y="2966767"/>
            <a:ext cx="1854128" cy="752653"/>
          </a:xfrm>
          <a:prstGeom prst="round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End </a:t>
            </a:r>
            <a:r>
              <a:rPr lang="en-NL" sz="1200"/>
              <a:t>of </a:t>
            </a:r>
            <a:br>
              <a:rPr lang="en-US" sz="1200" dirty="0"/>
            </a:br>
            <a:r>
              <a:rPr lang="en-NL" sz="1200"/>
              <a:t>AfricaConnect2 </a:t>
            </a:r>
            <a:r>
              <a:rPr lang="en-NL" sz="1200" dirty="0"/>
              <a:t>-2019</a:t>
            </a:r>
          </a:p>
          <a:p>
            <a:pPr algn="ctr"/>
            <a:r>
              <a:rPr lang="en-NL" sz="1200" dirty="0"/>
              <a:t>19 countries connected</a:t>
            </a:r>
          </a:p>
        </p:txBody>
      </p:sp>
      <p:sp>
        <p:nvSpPr>
          <p:cNvPr id="6" name="Google Shape;633;p30">
            <a:extLst>
              <a:ext uri="{FF2B5EF4-FFF2-40B4-BE49-F238E27FC236}">
                <a16:creationId xmlns:a16="http://schemas.microsoft.com/office/drawing/2014/main" id="{94940F29-2315-12ED-231F-7F93DDB1583E}"/>
              </a:ext>
            </a:extLst>
          </p:cNvPr>
          <p:cNvSpPr txBox="1">
            <a:spLocks/>
          </p:cNvSpPr>
          <p:nvPr/>
        </p:nvSpPr>
        <p:spPr>
          <a:xfrm>
            <a:off x="407245" y="3968334"/>
            <a:ext cx="6049213" cy="265744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rgbClr val="003F5E"/>
              </a:buClr>
              <a:buSzPct val="120000"/>
              <a:buFont typeface="Arial" panose="020B0604020202020204" pitchFamily="34" charset="0"/>
              <a:buChar char="•"/>
              <a:defRPr sz="20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18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16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14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14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90000"/>
              </a:lnSpc>
              <a:spcBef>
                <a:spcPts val="0"/>
              </a:spcBef>
              <a:spcAft>
                <a:spcPts val="0"/>
              </a:spcAft>
              <a:buSzPct val="90000"/>
              <a:buNone/>
            </a:pPr>
            <a:r>
              <a:rPr lang="en-GB" sz="1500" dirty="0"/>
              <a:t>Since </a:t>
            </a:r>
            <a:r>
              <a:rPr lang="en-GB" sz="1500" dirty="0" err="1"/>
              <a:t>AfricaConnect</a:t>
            </a:r>
            <a:r>
              <a:rPr lang="en-GB" sz="1500" dirty="0"/>
              <a:t> started in 2011, </a:t>
            </a:r>
            <a:r>
              <a:rPr lang="en-GB" sz="1500" b="1" dirty="0"/>
              <a:t>23 out of 38 African </a:t>
            </a:r>
            <a:r>
              <a:rPr lang="en-GB" sz="1500" dirty="0"/>
              <a:t>NRENs have been connected to their regional network:</a:t>
            </a:r>
          </a:p>
          <a:p>
            <a:pPr marL="0" indent="0">
              <a:buSzPct val="90000"/>
              <a:buNone/>
            </a:pPr>
            <a:r>
              <a:rPr lang="en-GB" sz="1500" b="1" dirty="0" err="1"/>
              <a:t>UbuntuNet</a:t>
            </a:r>
            <a:r>
              <a:rPr lang="en-GB" sz="1500" b="1" dirty="0"/>
              <a:t> Alliance 13</a:t>
            </a:r>
            <a:r>
              <a:rPr lang="en-GB" sz="1500" b="0" dirty="0"/>
              <a:t>: </a:t>
            </a:r>
            <a:r>
              <a:rPr lang="en-GB" sz="1500" dirty="0"/>
              <a:t>Botswana, </a:t>
            </a:r>
            <a:r>
              <a:rPr lang="en-GB" sz="1500" b="0" dirty="0"/>
              <a:t>Burundi, DRC, Kenya, Malawi, Mozambique, Rwanda, Somalia, South Africa, Tanzania, Uganda, Zambia and Zimbabwe.</a:t>
            </a:r>
          </a:p>
          <a:p>
            <a:pPr marL="0" indent="0">
              <a:buSzPct val="90000"/>
              <a:buNone/>
            </a:pPr>
            <a:r>
              <a:rPr lang="en-GB" sz="1500" b="1" dirty="0"/>
              <a:t>WACREN 6</a:t>
            </a:r>
            <a:r>
              <a:rPr lang="en-GB" sz="1500" b="0" dirty="0"/>
              <a:t>: Ghana, Nigeria and Togo, Benin, Burkina Faso and Côte d’Ivoire.</a:t>
            </a:r>
            <a:endParaRPr lang="en-GB" sz="1500" dirty="0"/>
          </a:p>
          <a:p>
            <a:pPr marL="0" indent="0">
              <a:buSzPct val="90000"/>
              <a:buNone/>
            </a:pPr>
            <a:r>
              <a:rPr lang="en-GB" sz="1500" b="1" dirty="0"/>
              <a:t>ASREN 4</a:t>
            </a:r>
            <a:r>
              <a:rPr lang="en-GB" sz="1500" b="0" dirty="0"/>
              <a:t>: Algeria, Egypt, Morocco and Tunisia.</a:t>
            </a:r>
            <a:endParaRPr lang="en-GB" sz="1500" dirty="0"/>
          </a:p>
          <a:p>
            <a:pPr marL="0" lvl="0" indent="0" algn="l" rtl="0">
              <a:lnSpc>
                <a:spcPct val="90000"/>
              </a:lnSpc>
              <a:spcBef>
                <a:spcPts val="1000"/>
              </a:spcBef>
              <a:spcAft>
                <a:spcPts val="0"/>
              </a:spcAft>
              <a:buSzPct val="90000"/>
              <a:buNone/>
            </a:pPr>
            <a:r>
              <a:rPr lang="en-GB" sz="1500" b="1" dirty="0"/>
              <a:t>Ethiopia </a:t>
            </a:r>
            <a:r>
              <a:rPr lang="en-GB" sz="1500" dirty="0"/>
              <a:t>to be connected in 2024</a:t>
            </a:r>
          </a:p>
          <a:p>
            <a:pPr marL="0" lvl="0" indent="0" algn="l" rtl="0">
              <a:lnSpc>
                <a:spcPct val="90000"/>
              </a:lnSpc>
              <a:spcBef>
                <a:spcPts val="1000"/>
              </a:spcBef>
              <a:spcAft>
                <a:spcPts val="0"/>
              </a:spcAft>
              <a:buSzPct val="90000"/>
              <a:buNone/>
            </a:pPr>
            <a:r>
              <a:rPr lang="en-GB" sz="1500" dirty="0"/>
              <a:t>Tender started to connect more countries in West Africa.</a:t>
            </a:r>
          </a:p>
          <a:p>
            <a:pPr marL="0" lvl="0" indent="0" algn="l" rtl="0">
              <a:lnSpc>
                <a:spcPct val="90000"/>
              </a:lnSpc>
              <a:spcBef>
                <a:spcPts val="1000"/>
              </a:spcBef>
              <a:spcAft>
                <a:spcPts val="0"/>
              </a:spcAft>
              <a:buSzPct val="119999"/>
              <a:buNone/>
            </a:pPr>
            <a:endParaRPr lang="en-GB" sz="1400" dirty="0"/>
          </a:p>
        </p:txBody>
      </p:sp>
      <p:sp>
        <p:nvSpPr>
          <p:cNvPr id="7" name="Google Shape;637;p30">
            <a:extLst>
              <a:ext uri="{FF2B5EF4-FFF2-40B4-BE49-F238E27FC236}">
                <a16:creationId xmlns:a16="http://schemas.microsoft.com/office/drawing/2014/main" id="{DEB94B35-3F07-FE38-313F-663DC6FA6593}"/>
              </a:ext>
            </a:extLst>
          </p:cNvPr>
          <p:cNvSpPr txBox="1"/>
          <p:nvPr/>
        </p:nvSpPr>
        <p:spPr>
          <a:xfrm>
            <a:off x="8497455" y="5882820"/>
            <a:ext cx="2564433" cy="30777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dirty="0">
                <a:solidFill>
                  <a:srgbClr val="002060"/>
                </a:solidFill>
                <a:latin typeface="Calibri"/>
                <a:ea typeface="Calibri"/>
                <a:cs typeface="Calibri"/>
                <a:sym typeface="Calibri"/>
              </a:rPr>
              <a:t>www.africaconnect3.net</a:t>
            </a:r>
            <a:endParaRPr sz="14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14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E1A206-AEEE-A23C-E837-EA95830878F7}"/>
              </a:ext>
            </a:extLst>
          </p:cNvPr>
          <p:cNvSpPr/>
          <p:nvPr/>
        </p:nvSpPr>
        <p:spPr>
          <a:xfrm>
            <a:off x="0" y="1"/>
            <a:ext cx="12192000" cy="5326912"/>
          </a:xfrm>
          <a:prstGeom prst="rect">
            <a:avLst/>
          </a:prstGeom>
          <a:solidFill>
            <a:srgbClr val="D4EC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DBDC2E-C9BE-DBC3-A6F1-91D031A44C33}"/>
              </a:ext>
            </a:extLst>
          </p:cNvPr>
          <p:cNvPicPr>
            <a:picLocks noChangeAspect="1"/>
          </p:cNvPicPr>
          <p:nvPr/>
        </p:nvPicPr>
        <p:blipFill rotWithShape="1">
          <a:blip r:embed="rId2"/>
          <a:srcRect l="3870" t="16428" r="4073" b="9140"/>
          <a:stretch/>
        </p:blipFill>
        <p:spPr>
          <a:xfrm>
            <a:off x="188370" y="0"/>
            <a:ext cx="11815259" cy="6758809"/>
          </a:xfrm>
          <a:prstGeom prst="rect">
            <a:avLst/>
          </a:prstGeom>
          <a:noFill/>
        </p:spPr>
      </p:pic>
      <p:pic>
        <p:nvPicPr>
          <p:cNvPr id="3" name="Picture 2">
            <a:extLst>
              <a:ext uri="{FF2B5EF4-FFF2-40B4-BE49-F238E27FC236}">
                <a16:creationId xmlns:a16="http://schemas.microsoft.com/office/drawing/2014/main" id="{A037B02E-A2A3-0B70-86DB-1FF2FB30E97D}"/>
              </a:ext>
            </a:extLst>
          </p:cNvPr>
          <p:cNvPicPr>
            <a:picLocks noChangeAspect="1"/>
          </p:cNvPicPr>
          <p:nvPr/>
        </p:nvPicPr>
        <p:blipFill>
          <a:blip r:embed="rId3"/>
          <a:stretch>
            <a:fillRect/>
          </a:stretch>
        </p:blipFill>
        <p:spPr>
          <a:xfrm>
            <a:off x="8046515" y="2930525"/>
            <a:ext cx="4051300" cy="26543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20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764D1F-C14A-714E-0CD4-17B91E97813B}"/>
              </a:ext>
            </a:extLst>
          </p:cNvPr>
          <p:cNvSpPr/>
          <p:nvPr/>
        </p:nvSpPr>
        <p:spPr>
          <a:xfrm>
            <a:off x="-48126" y="-73572"/>
            <a:ext cx="12288252" cy="6987719"/>
          </a:xfrm>
          <a:prstGeom prst="rect">
            <a:avLst/>
          </a:prstGeom>
          <a:gradFill>
            <a:gsLst>
              <a:gs pos="48545">
                <a:srgbClr val="213962"/>
              </a:gs>
              <a:gs pos="82700">
                <a:srgbClr val="1F3A67"/>
              </a:gs>
              <a:gs pos="0">
                <a:srgbClr val="111F38"/>
              </a:gs>
              <a:gs pos="100000">
                <a:srgbClr val="2245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arallelogram 11">
            <a:extLst>
              <a:ext uri="{FF2B5EF4-FFF2-40B4-BE49-F238E27FC236}">
                <a16:creationId xmlns:a16="http://schemas.microsoft.com/office/drawing/2014/main" id="{1B6F1FC3-D97E-2937-96CA-EE59DEEDB908}"/>
              </a:ext>
            </a:extLst>
          </p:cNvPr>
          <p:cNvSpPr/>
          <p:nvPr/>
        </p:nvSpPr>
        <p:spPr>
          <a:xfrm>
            <a:off x="7740735" y="608275"/>
            <a:ext cx="3347499" cy="5005346"/>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2A4035B4-2695-2378-4A5D-8E6F4CA78CB9}"/>
              </a:ext>
            </a:extLst>
          </p:cNvPr>
          <p:cNvSpPr/>
          <p:nvPr/>
        </p:nvSpPr>
        <p:spPr>
          <a:xfrm>
            <a:off x="8648801" y="1244379"/>
            <a:ext cx="3347499" cy="5005346"/>
          </a:xfrm>
          <a:prstGeom prst="parallelogram">
            <a:avLst/>
          </a:prstGeom>
          <a:solidFill>
            <a:srgbClr val="61A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07178-943D-8B33-2ECF-F58D069547D2}"/>
              </a:ext>
            </a:extLst>
          </p:cNvPr>
          <p:cNvSpPr>
            <a:spLocks noGrp="1"/>
          </p:cNvSpPr>
          <p:nvPr>
            <p:ph type="title"/>
          </p:nvPr>
        </p:nvSpPr>
        <p:spPr>
          <a:xfrm>
            <a:off x="1570525" y="784156"/>
            <a:ext cx="6888466" cy="695739"/>
          </a:xfrm>
        </p:spPr>
        <p:txBody>
          <a:bodyPr anchor="ctr">
            <a:noAutofit/>
          </a:bodyPr>
          <a:lstStyle/>
          <a:p>
            <a:pPr marL="0" lvl="0" indent="0" algn="ctr" rtl="0">
              <a:spcBef>
                <a:spcPts val="0"/>
              </a:spcBef>
              <a:spcAft>
                <a:spcPts val="0"/>
              </a:spcAft>
              <a:buNone/>
            </a:pPr>
            <a:r>
              <a:rPr lang="en-US" sz="3200" i="1" dirty="0">
                <a:solidFill>
                  <a:schemeClr val="accent1"/>
                </a:solidFill>
              </a:rPr>
              <a:t>                       </a:t>
            </a:r>
            <a:r>
              <a:rPr lang="en-US" sz="3200" i="1" dirty="0" err="1">
                <a:solidFill>
                  <a:schemeClr val="accent1"/>
                </a:solidFill>
              </a:rPr>
              <a:t>eduroam</a:t>
            </a:r>
            <a:r>
              <a:rPr lang="en-US" sz="3200" i="1" dirty="0">
                <a:solidFill>
                  <a:schemeClr val="accent1"/>
                </a:solidFill>
              </a:rPr>
              <a:t> Service uptake:</a:t>
            </a:r>
            <a:br>
              <a:rPr lang="en-US" sz="3200" i="1" dirty="0">
                <a:solidFill>
                  <a:schemeClr val="accent1"/>
                </a:solidFill>
              </a:rPr>
            </a:br>
            <a:r>
              <a:rPr lang="en-US" sz="3200" i="1" dirty="0">
                <a:solidFill>
                  <a:schemeClr val="bg1"/>
                </a:solidFill>
              </a:rPr>
              <a:t>National Roaming Operators (NROs)  </a:t>
            </a:r>
          </a:p>
        </p:txBody>
      </p:sp>
      <p:sp>
        <p:nvSpPr>
          <p:cNvPr id="3" name="Slide Number Placeholder 2" hidden="1">
            <a:extLst>
              <a:ext uri="{FF2B5EF4-FFF2-40B4-BE49-F238E27FC236}">
                <a16:creationId xmlns:a16="http://schemas.microsoft.com/office/drawing/2014/main" id="{EC2502E5-3A57-DE68-CF80-AD1D996C0399}"/>
              </a:ext>
            </a:extLst>
          </p:cNvPr>
          <p:cNvSpPr>
            <a:spLocks noGrp="1"/>
          </p:cNvSpPr>
          <p:nvPr>
            <p:ph type="sldNum" sz="quarter" idx="4294967295"/>
          </p:nvPr>
        </p:nvSpPr>
        <p:spPr/>
        <p:txBody>
          <a:bodyPr/>
          <a:lstStyle/>
          <a:p>
            <a:pPr marL="0" lvl="0" indent="0" algn="l" rtl="0">
              <a:spcBef>
                <a:spcPts val="0"/>
              </a:spcBef>
              <a:spcAft>
                <a:spcPts val="600"/>
              </a:spcAft>
              <a:buNone/>
            </a:pPr>
            <a:fld id="{00000000-1234-1234-1234-123412341234}" type="slidenum">
              <a:rPr lang="en-GB" smtClean="0"/>
              <a:pPr marL="0" lvl="0" indent="0" algn="l" rtl="0">
                <a:spcBef>
                  <a:spcPts val="0"/>
                </a:spcBef>
                <a:spcAft>
                  <a:spcPts val="600"/>
                </a:spcAft>
                <a:buNone/>
              </a:pPr>
              <a:t>8</a:t>
            </a:fld>
            <a:endParaRPr lang="en-GB"/>
          </a:p>
        </p:txBody>
      </p:sp>
      <p:sp>
        <p:nvSpPr>
          <p:cNvPr id="14" name="Parallelogram 13">
            <a:extLst>
              <a:ext uri="{FF2B5EF4-FFF2-40B4-BE49-F238E27FC236}">
                <a16:creationId xmlns:a16="http://schemas.microsoft.com/office/drawing/2014/main" id="{D77B8184-CC56-4C52-E1C6-04CBF699EF81}"/>
              </a:ext>
            </a:extLst>
          </p:cNvPr>
          <p:cNvSpPr/>
          <p:nvPr/>
        </p:nvSpPr>
        <p:spPr>
          <a:xfrm>
            <a:off x="404299" y="1757854"/>
            <a:ext cx="8621171" cy="4017734"/>
          </a:xfrm>
          <a:prstGeom prst="parallelogram">
            <a:avLst>
              <a:gd name="adj" fmla="val 170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826;g2b351cdb771_0_0">
            <a:extLst>
              <a:ext uri="{FF2B5EF4-FFF2-40B4-BE49-F238E27FC236}">
                <a16:creationId xmlns:a16="http://schemas.microsoft.com/office/drawing/2014/main" id="{283CCC8E-B007-9D57-70D8-EC4DE11BF5EF}"/>
              </a:ext>
            </a:extLst>
          </p:cNvPr>
          <p:cNvSpPr txBox="1"/>
          <p:nvPr/>
        </p:nvSpPr>
        <p:spPr>
          <a:xfrm>
            <a:off x="9063348" y="4352166"/>
            <a:ext cx="2187000" cy="1746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FFFFFF"/>
                </a:solidFill>
                <a:latin typeface="Calibri"/>
                <a:ea typeface="Calibri"/>
                <a:cs typeface="Calibri"/>
                <a:sym typeface="Calibri"/>
              </a:rPr>
              <a:t>3</a:t>
            </a:r>
            <a:r>
              <a:rPr lang="en-US" sz="3600" b="1" dirty="0">
                <a:solidFill>
                  <a:srgbClr val="FFFFFF"/>
                </a:solidFill>
                <a:latin typeface="Calibri"/>
                <a:ea typeface="Calibri"/>
                <a:cs typeface="Calibri"/>
                <a:sym typeface="Calibri"/>
              </a:rPr>
              <a:t>8</a:t>
            </a:r>
            <a:r>
              <a:rPr lang="en-US" sz="3600" b="1" i="0" u="none" strike="noStrike" cap="none" dirty="0">
                <a:solidFill>
                  <a:srgbClr val="FFFFFF"/>
                </a:solidFill>
                <a:latin typeface="Calibri"/>
                <a:ea typeface="Calibri"/>
                <a:cs typeface="Calibri"/>
                <a:sym typeface="Calibri"/>
              </a:rPr>
              <a:t>,</a:t>
            </a:r>
            <a:r>
              <a:rPr lang="en-US" sz="3600" b="1" dirty="0">
                <a:solidFill>
                  <a:srgbClr val="FFFFFF"/>
                </a:solidFill>
                <a:latin typeface="Calibri"/>
                <a:ea typeface="Calibri"/>
                <a:cs typeface="Calibri"/>
                <a:sym typeface="Calibri"/>
              </a:rPr>
              <a:t>4</a:t>
            </a:r>
            <a:r>
              <a:rPr lang="en-US" sz="3600" b="1" i="0" u="none" strike="noStrike" cap="none" dirty="0">
                <a:solidFill>
                  <a:srgbClr val="FFFFFF"/>
                </a:solidFill>
                <a:latin typeface="Calibri"/>
                <a:ea typeface="Calibri"/>
                <a:cs typeface="Calibri"/>
                <a:sym typeface="Calibri"/>
              </a:rPr>
              <a:t>00+</a:t>
            </a:r>
            <a:r>
              <a:rPr lang="en-US" sz="4800" b="0" i="0" u="none" strike="noStrike" cap="none" dirty="0">
                <a:solidFill>
                  <a:srgbClr val="FFFFFF"/>
                </a:solidFill>
                <a:latin typeface="Calibri"/>
                <a:ea typeface="Calibri"/>
                <a:cs typeface="Calibri"/>
                <a:sym typeface="Calibri"/>
              </a:rPr>
              <a:t> </a:t>
            </a:r>
            <a:endParaRPr sz="48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100"/>
              <a:buFont typeface="Arial"/>
              <a:buNone/>
            </a:pPr>
            <a:r>
              <a:rPr lang="en-US" sz="2400" b="0" i="0" u="none" strike="noStrike" cap="none" dirty="0">
                <a:solidFill>
                  <a:srgbClr val="FFFFFF"/>
                </a:solidFill>
                <a:latin typeface="Calibri"/>
                <a:ea typeface="Calibri"/>
                <a:cs typeface="Calibri"/>
                <a:sym typeface="Calibri"/>
              </a:rPr>
              <a:t>Service </a:t>
            </a:r>
            <a:br>
              <a:rPr lang="en-US" sz="2400" b="0" i="0" u="none" strike="noStrike" cap="none" dirty="0">
                <a:solidFill>
                  <a:srgbClr val="FFFFFF"/>
                </a:solidFill>
                <a:latin typeface="Calibri"/>
                <a:ea typeface="Calibri"/>
                <a:cs typeface="Calibri"/>
                <a:sym typeface="Calibri"/>
              </a:rPr>
            </a:br>
            <a:r>
              <a:rPr lang="en-US" sz="2400" b="0" i="0" u="none" strike="noStrike" cap="none" dirty="0">
                <a:solidFill>
                  <a:srgbClr val="FFFFFF"/>
                </a:solidFill>
                <a:latin typeface="Calibri"/>
                <a:ea typeface="Calibri"/>
                <a:cs typeface="Calibri"/>
                <a:sym typeface="Calibri"/>
              </a:rPr>
              <a:t>Locations</a:t>
            </a:r>
            <a:endParaRPr sz="2400" b="0" i="0" u="none" strike="noStrike" cap="none" dirty="0">
              <a:solidFill>
                <a:srgbClr val="FFFFFF"/>
              </a:solidFill>
              <a:latin typeface="Calibri"/>
              <a:ea typeface="Calibri"/>
              <a:cs typeface="Calibri"/>
              <a:sym typeface="Calibri"/>
            </a:endParaRPr>
          </a:p>
        </p:txBody>
      </p:sp>
      <p:sp>
        <p:nvSpPr>
          <p:cNvPr id="7" name="Google Shape;828;g2b351cdb771_0_0">
            <a:extLst>
              <a:ext uri="{FF2B5EF4-FFF2-40B4-BE49-F238E27FC236}">
                <a16:creationId xmlns:a16="http://schemas.microsoft.com/office/drawing/2014/main" id="{E5498A2E-57F3-5D51-478D-61E3715528B0}"/>
              </a:ext>
            </a:extLst>
          </p:cNvPr>
          <p:cNvSpPr txBox="1"/>
          <p:nvPr/>
        </p:nvSpPr>
        <p:spPr>
          <a:xfrm>
            <a:off x="9757525" y="1481719"/>
            <a:ext cx="2087700" cy="1465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6000"/>
              <a:buFont typeface="Arial"/>
              <a:buNone/>
            </a:pPr>
            <a:r>
              <a:rPr lang="en-US" sz="6000" b="1" i="0" u="none" strike="noStrike" cap="none" dirty="0">
                <a:solidFill>
                  <a:srgbClr val="FFFFFF"/>
                </a:solidFill>
                <a:latin typeface="Calibri"/>
                <a:ea typeface="Calibri"/>
                <a:cs typeface="Calibri"/>
                <a:sym typeface="Calibri"/>
              </a:rPr>
              <a:t>&gt;10</a:t>
            </a:r>
            <a:r>
              <a:rPr lang="en-US" sz="6000" b="1" dirty="0">
                <a:solidFill>
                  <a:srgbClr val="FFFFFF"/>
                </a:solidFill>
                <a:latin typeface="Calibri"/>
                <a:ea typeface="Calibri"/>
                <a:cs typeface="Calibri"/>
                <a:sym typeface="Calibri"/>
              </a:rPr>
              <a:t>4</a:t>
            </a:r>
            <a:r>
              <a:rPr lang="en-US" sz="6000" b="0" i="0" u="none" strike="noStrike" cap="none" dirty="0">
                <a:solidFill>
                  <a:srgbClr val="FFFFFF"/>
                </a:solidFill>
                <a:latin typeface="Calibri"/>
                <a:ea typeface="Calibri"/>
                <a:cs typeface="Calibri"/>
                <a:sym typeface="Calibri"/>
              </a:rPr>
              <a:t> </a:t>
            </a:r>
            <a:endParaRPr sz="60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Countries</a:t>
            </a:r>
            <a:endParaRPr sz="2400" b="0" i="0" u="none" strike="noStrike" cap="none" dirty="0">
              <a:solidFill>
                <a:srgbClr val="FFFFFF"/>
              </a:solidFill>
              <a:latin typeface="Calibri"/>
              <a:ea typeface="Calibri"/>
              <a:cs typeface="Calibri"/>
              <a:sym typeface="Calibri"/>
            </a:endParaRPr>
          </a:p>
        </p:txBody>
      </p:sp>
      <p:sp>
        <p:nvSpPr>
          <p:cNvPr id="8" name="Google Shape;829;g2b351cdb771_0_0">
            <a:extLst>
              <a:ext uri="{FF2B5EF4-FFF2-40B4-BE49-F238E27FC236}">
                <a16:creationId xmlns:a16="http://schemas.microsoft.com/office/drawing/2014/main" id="{21537C84-E262-4A22-C0A4-2FEB7B55EA1D}"/>
              </a:ext>
            </a:extLst>
          </p:cNvPr>
          <p:cNvSpPr txBox="1"/>
          <p:nvPr/>
        </p:nvSpPr>
        <p:spPr>
          <a:xfrm>
            <a:off x="9445821" y="2954780"/>
            <a:ext cx="1910100" cy="1472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dirty="0">
                <a:solidFill>
                  <a:srgbClr val="FFFFFF"/>
                </a:solidFill>
                <a:latin typeface="Calibri"/>
                <a:ea typeface="Calibri"/>
                <a:cs typeface="Calibri"/>
                <a:sym typeface="Calibri"/>
              </a:rPr>
              <a:t>10,000</a:t>
            </a:r>
            <a:r>
              <a:rPr lang="en-US" sz="3600" b="1" i="0" u="none" strike="noStrike" cap="none" dirty="0">
                <a:solidFill>
                  <a:srgbClr val="FFFFFF"/>
                </a:solidFill>
                <a:latin typeface="Calibri"/>
                <a:ea typeface="Calibri"/>
                <a:cs typeface="Calibri"/>
                <a:sym typeface="Calibri"/>
              </a:rPr>
              <a:t>+</a:t>
            </a:r>
            <a:r>
              <a:rPr lang="en-US" sz="4800" b="0" i="0" u="none" strike="noStrike" cap="none" dirty="0">
                <a:solidFill>
                  <a:srgbClr val="FFFFFF"/>
                </a:solidFill>
                <a:latin typeface="Calibri"/>
                <a:ea typeface="Calibri"/>
                <a:cs typeface="Calibri"/>
                <a:sym typeface="Calibri"/>
              </a:rPr>
              <a:t> </a:t>
            </a:r>
            <a:endParaRPr sz="48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Institutions</a:t>
            </a:r>
            <a:endParaRPr sz="2400" b="0" i="0" u="none" strike="noStrike" cap="none" dirty="0">
              <a:solidFill>
                <a:srgbClr val="FFFFFF"/>
              </a:solidFill>
              <a:latin typeface="Calibri"/>
              <a:ea typeface="Calibri"/>
              <a:cs typeface="Calibri"/>
              <a:sym typeface="Calibri"/>
            </a:endParaRPr>
          </a:p>
        </p:txBody>
      </p:sp>
      <p:pic>
        <p:nvPicPr>
          <p:cNvPr id="15" name="Google Shape;841;g2b351cdb771_0_0">
            <a:extLst>
              <a:ext uri="{FF2B5EF4-FFF2-40B4-BE49-F238E27FC236}">
                <a16:creationId xmlns:a16="http://schemas.microsoft.com/office/drawing/2014/main" id="{66680C84-5EBF-A167-8017-CD89D5346845}"/>
              </a:ext>
            </a:extLst>
          </p:cNvPr>
          <p:cNvPicPr preferRelativeResize="0"/>
          <p:nvPr/>
        </p:nvPicPr>
        <p:blipFill rotWithShape="1">
          <a:blip r:embed="rId2">
            <a:alphaModFix/>
          </a:blip>
          <a:srcRect l="2036" t="4908" r="5498" b="8213"/>
          <a:stretch/>
        </p:blipFill>
        <p:spPr>
          <a:xfrm>
            <a:off x="1446153" y="2324274"/>
            <a:ext cx="5647403" cy="2817404"/>
          </a:xfrm>
          <a:prstGeom prst="rect">
            <a:avLst/>
          </a:prstGeom>
          <a:noFill/>
          <a:ln>
            <a:noFill/>
          </a:ln>
        </p:spPr>
      </p:pic>
      <p:grpSp>
        <p:nvGrpSpPr>
          <p:cNvPr id="16" name="Group 15">
            <a:extLst>
              <a:ext uri="{FF2B5EF4-FFF2-40B4-BE49-F238E27FC236}">
                <a16:creationId xmlns:a16="http://schemas.microsoft.com/office/drawing/2014/main" id="{5DD66391-4C0E-5D8E-5BAA-28F9AFBFB2E2}"/>
              </a:ext>
            </a:extLst>
          </p:cNvPr>
          <p:cNvGrpSpPr/>
          <p:nvPr/>
        </p:nvGrpSpPr>
        <p:grpSpPr>
          <a:xfrm>
            <a:off x="725633" y="4816282"/>
            <a:ext cx="3004398" cy="833675"/>
            <a:chOff x="1107100" y="5347750"/>
            <a:chExt cx="3004398" cy="833675"/>
          </a:xfrm>
        </p:grpSpPr>
        <p:sp>
          <p:nvSpPr>
            <p:cNvPr id="17" name="Google Shape;834;g2b351cdb771_0_0">
              <a:extLst>
                <a:ext uri="{FF2B5EF4-FFF2-40B4-BE49-F238E27FC236}">
                  <a16:creationId xmlns:a16="http://schemas.microsoft.com/office/drawing/2014/main" id="{4A54B84D-15B0-8430-AEF7-09932BE1FD02}"/>
                </a:ext>
              </a:extLst>
            </p:cNvPr>
            <p:cNvSpPr/>
            <p:nvPr/>
          </p:nvSpPr>
          <p:spPr>
            <a:xfrm>
              <a:off x="1249162" y="5463250"/>
              <a:ext cx="138300" cy="138300"/>
            </a:xfrm>
            <a:prstGeom prst="rect">
              <a:avLst/>
            </a:prstGeom>
            <a:solidFill>
              <a:srgbClr val="0043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835;g2b351cdb771_0_0">
              <a:extLst>
                <a:ext uri="{FF2B5EF4-FFF2-40B4-BE49-F238E27FC236}">
                  <a16:creationId xmlns:a16="http://schemas.microsoft.com/office/drawing/2014/main" id="{854DF3ED-29BC-AF68-2442-C3873F9173E9}"/>
                </a:ext>
              </a:extLst>
            </p:cNvPr>
            <p:cNvSpPr txBox="1"/>
            <p:nvPr/>
          </p:nvSpPr>
          <p:spPr>
            <a:xfrm>
              <a:off x="1431289" y="5347750"/>
              <a:ext cx="1785300" cy="4975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200"/>
                <a:buFont typeface="Arial"/>
                <a:buNone/>
              </a:pPr>
              <a:r>
                <a:rPr lang="en-US" sz="1200" b="0" i="0" u="none" strike="noStrike" cap="none" dirty="0">
                  <a:solidFill>
                    <a:schemeClr val="accent1"/>
                  </a:solidFill>
                  <a:latin typeface="Arial"/>
                  <a:ea typeface="Arial"/>
                  <a:cs typeface="Arial"/>
                  <a:sym typeface="Arial"/>
                </a:rPr>
                <a:t>Member</a:t>
              </a:r>
              <a:r>
                <a:rPr lang="en-US" sz="1200" b="0" i="0" u="none" strike="noStrike" cap="none" dirty="0">
                  <a:solidFill>
                    <a:srgbClr val="000000"/>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p:txBody>
        </p:sp>
        <p:sp>
          <p:nvSpPr>
            <p:cNvPr id="19" name="Google Shape;836;g2b351cdb771_0_0">
              <a:extLst>
                <a:ext uri="{FF2B5EF4-FFF2-40B4-BE49-F238E27FC236}">
                  <a16:creationId xmlns:a16="http://schemas.microsoft.com/office/drawing/2014/main" id="{6DA6F547-762E-1629-82B6-783B24A96763}"/>
                </a:ext>
              </a:extLst>
            </p:cNvPr>
            <p:cNvSpPr/>
            <p:nvPr/>
          </p:nvSpPr>
          <p:spPr>
            <a:xfrm>
              <a:off x="1172585" y="5699025"/>
              <a:ext cx="138300" cy="138300"/>
            </a:xfrm>
            <a:prstGeom prst="rect">
              <a:avLst/>
            </a:prstGeom>
            <a:solidFill>
              <a:srgbClr val="D0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837;g2b351cdb771_0_0">
              <a:extLst>
                <a:ext uri="{FF2B5EF4-FFF2-40B4-BE49-F238E27FC236}">
                  <a16:creationId xmlns:a16="http://schemas.microsoft.com/office/drawing/2014/main" id="{6BA66CDB-DA2E-4584-60AC-B63497A977B9}"/>
                </a:ext>
              </a:extLst>
            </p:cNvPr>
            <p:cNvSpPr txBox="1"/>
            <p:nvPr/>
          </p:nvSpPr>
          <p:spPr>
            <a:xfrm>
              <a:off x="1365804" y="5583525"/>
              <a:ext cx="178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Arial"/>
                  <a:ea typeface="Arial"/>
                  <a:cs typeface="Arial"/>
                  <a:sym typeface="Arial"/>
                </a:rPr>
                <a:t>Pilot</a:t>
              </a:r>
              <a:endParaRPr sz="1200" b="0" i="0" u="none" strike="noStrike" cap="none" dirty="0">
                <a:solidFill>
                  <a:schemeClr val="accent1"/>
                </a:solidFill>
                <a:latin typeface="Arial"/>
                <a:ea typeface="Arial"/>
                <a:cs typeface="Arial"/>
                <a:sym typeface="Arial"/>
              </a:endParaRPr>
            </a:p>
          </p:txBody>
        </p:sp>
        <p:sp>
          <p:nvSpPr>
            <p:cNvPr id="21" name="Google Shape;838;g2b351cdb771_0_0">
              <a:extLst>
                <a:ext uri="{FF2B5EF4-FFF2-40B4-BE49-F238E27FC236}">
                  <a16:creationId xmlns:a16="http://schemas.microsoft.com/office/drawing/2014/main" id="{DC15C539-FBE2-94D9-6BDB-710C2ACED0B9}"/>
                </a:ext>
              </a:extLst>
            </p:cNvPr>
            <p:cNvSpPr/>
            <p:nvPr/>
          </p:nvSpPr>
          <p:spPr>
            <a:xfrm>
              <a:off x="1107100" y="5927625"/>
              <a:ext cx="138300" cy="138300"/>
            </a:xfrm>
            <a:prstGeom prst="rect">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839;g2b351cdb771_0_0">
              <a:extLst>
                <a:ext uri="{FF2B5EF4-FFF2-40B4-BE49-F238E27FC236}">
                  <a16:creationId xmlns:a16="http://schemas.microsoft.com/office/drawing/2014/main" id="{D178C181-F7D6-2678-06C7-4C6F0A5E9E00}"/>
                </a:ext>
              </a:extLst>
            </p:cNvPr>
            <p:cNvSpPr txBox="1"/>
            <p:nvPr/>
          </p:nvSpPr>
          <p:spPr>
            <a:xfrm>
              <a:off x="1250998" y="5812125"/>
              <a:ext cx="2860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Arial"/>
                  <a:ea typeface="Arial"/>
                  <a:cs typeface="Arial"/>
                  <a:sym typeface="Arial"/>
                </a:rPr>
                <a:t>Possible new regions to ‘</a:t>
              </a:r>
              <a:r>
                <a:rPr lang="en-US" sz="1200" b="0" i="0" u="none" strike="noStrike" cap="none" dirty="0" err="1">
                  <a:solidFill>
                    <a:schemeClr val="accent1"/>
                  </a:solidFill>
                  <a:latin typeface="Arial"/>
                  <a:ea typeface="Arial"/>
                  <a:cs typeface="Arial"/>
                  <a:sym typeface="Arial"/>
                </a:rPr>
                <a:t>eduroam-ise</a:t>
              </a:r>
              <a:r>
                <a:rPr lang="en-US" sz="1200" b="0" i="0" u="none" strike="noStrike" cap="none" dirty="0">
                  <a:solidFill>
                    <a:schemeClr val="accent1"/>
                  </a:solidFill>
                  <a:latin typeface="Arial"/>
                  <a:ea typeface="Arial"/>
                  <a:cs typeface="Arial"/>
                  <a:sym typeface="Arial"/>
                </a:rPr>
                <a:t>’</a:t>
              </a:r>
              <a:endParaRPr sz="1200" b="0" i="0" u="none" strike="noStrike" cap="none" dirty="0">
                <a:solidFill>
                  <a:schemeClr val="accent1"/>
                </a:solidFill>
                <a:latin typeface="Arial"/>
                <a:ea typeface="Arial"/>
                <a:cs typeface="Arial"/>
                <a:sym typeface="Arial"/>
              </a:endParaRPr>
            </a:p>
          </p:txBody>
        </p:sp>
      </p:grpSp>
      <p:grpSp>
        <p:nvGrpSpPr>
          <p:cNvPr id="5" name="Group 4">
            <a:extLst>
              <a:ext uri="{FF2B5EF4-FFF2-40B4-BE49-F238E27FC236}">
                <a16:creationId xmlns:a16="http://schemas.microsoft.com/office/drawing/2014/main" id="{3CF13AE3-0C80-A123-0C28-26A1119D9F56}"/>
              </a:ext>
            </a:extLst>
          </p:cNvPr>
          <p:cNvGrpSpPr/>
          <p:nvPr/>
        </p:nvGrpSpPr>
        <p:grpSpPr>
          <a:xfrm rot="701422">
            <a:off x="6588267" y="2005312"/>
            <a:ext cx="2431233" cy="4294955"/>
            <a:chOff x="8686266" y="741824"/>
            <a:chExt cx="2799356" cy="5439800"/>
          </a:xfrm>
          <a:effectLst>
            <a:outerShdw blurRad="50800" dist="38100" dir="2700000" algn="tl" rotWithShape="0">
              <a:prstClr val="black">
                <a:alpha val="40000"/>
              </a:prstClr>
            </a:outerShdw>
          </a:effectLst>
        </p:grpSpPr>
        <p:sp>
          <p:nvSpPr>
            <p:cNvPr id="9" name="Rounded Rectangle 8">
              <a:extLst>
                <a:ext uri="{FF2B5EF4-FFF2-40B4-BE49-F238E27FC236}">
                  <a16:creationId xmlns:a16="http://schemas.microsoft.com/office/drawing/2014/main" id="{71B7DF08-ED38-1EB6-7EC3-3D38510D90C1}"/>
                </a:ext>
              </a:extLst>
            </p:cNvPr>
            <p:cNvSpPr/>
            <p:nvPr/>
          </p:nvSpPr>
          <p:spPr>
            <a:xfrm rot="343213">
              <a:off x="8686266" y="741824"/>
              <a:ext cx="2799356" cy="5439800"/>
            </a:xfrm>
            <a:prstGeom prst="roundRect">
              <a:avLst>
                <a:gd name="adj" fmla="val 917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8D87EB8-BCEF-C705-87E9-64CFA14716E6}"/>
                </a:ext>
              </a:extLst>
            </p:cNvPr>
            <p:cNvGrpSpPr/>
            <p:nvPr/>
          </p:nvGrpSpPr>
          <p:grpSpPr>
            <a:xfrm>
              <a:off x="8854577" y="925046"/>
              <a:ext cx="2594573" cy="5063180"/>
              <a:chOff x="8830858" y="928761"/>
              <a:chExt cx="2594573" cy="5063180"/>
            </a:xfrm>
          </p:grpSpPr>
          <p:sp>
            <p:nvSpPr>
              <p:cNvPr id="11" name="Rounded Rectangle 10">
                <a:extLst>
                  <a:ext uri="{FF2B5EF4-FFF2-40B4-BE49-F238E27FC236}">
                    <a16:creationId xmlns:a16="http://schemas.microsoft.com/office/drawing/2014/main" id="{04EED3C6-BFC9-6F0D-5FF9-8BCB0784B7EA}"/>
                  </a:ext>
                </a:extLst>
              </p:cNvPr>
              <p:cNvSpPr/>
              <p:nvPr/>
            </p:nvSpPr>
            <p:spPr>
              <a:xfrm rot="359399">
                <a:off x="8830858" y="928761"/>
                <a:ext cx="2458873" cy="5063180"/>
              </a:xfrm>
              <a:prstGeom prst="roundRect">
                <a:avLst>
                  <a:gd name="adj" fmla="val 9561"/>
                </a:avLst>
              </a:prstGeom>
              <a:solidFill>
                <a:srgbClr val="FBE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275D99B9-9F48-D6D1-C052-4587E6D04FB0}"/>
                  </a:ext>
                </a:extLst>
              </p:cNvPr>
              <p:cNvPicPr>
                <a:picLocks noChangeAspect="1"/>
              </p:cNvPicPr>
              <p:nvPr/>
            </p:nvPicPr>
            <p:blipFill>
              <a:blip r:embed="rId3"/>
              <a:srcRect r="146"/>
              <a:stretch>
                <a:fillRect/>
              </a:stretch>
            </p:blipFill>
            <p:spPr>
              <a:xfrm rot="359399">
                <a:off x="8966558" y="935860"/>
                <a:ext cx="2458873" cy="2462469"/>
              </a:xfrm>
              <a:custGeom>
                <a:avLst/>
                <a:gdLst>
                  <a:gd name="connsiteX0" fmla="*/ 122709 w 1868643"/>
                  <a:gd name="connsiteY0" fmla="*/ 0 h 1871376"/>
                  <a:gd name="connsiteX1" fmla="*/ 1735220 w 1868643"/>
                  <a:gd name="connsiteY1" fmla="*/ 0 h 1871376"/>
                  <a:gd name="connsiteX2" fmla="*/ 1758899 w 1868643"/>
                  <a:gd name="connsiteY2" fmla="*/ 4781 h 1871376"/>
                  <a:gd name="connsiteX3" fmla="*/ 1868643 w 1868643"/>
                  <a:gd name="connsiteY3" fmla="*/ 170345 h 1871376"/>
                  <a:gd name="connsiteX4" fmla="*/ 1868643 w 1868643"/>
                  <a:gd name="connsiteY4" fmla="*/ 1871376 h 1871376"/>
                  <a:gd name="connsiteX5" fmla="*/ 0 w 1868643"/>
                  <a:gd name="connsiteY5" fmla="*/ 1871376 h 1871376"/>
                  <a:gd name="connsiteX6" fmla="*/ 0 w 1868643"/>
                  <a:gd name="connsiteY6" fmla="*/ 111378 h 1871376"/>
                  <a:gd name="connsiteX7" fmla="*/ 3407 w 1868643"/>
                  <a:gd name="connsiteY7" fmla="*/ 100404 h 1871376"/>
                  <a:gd name="connsiteX8" fmla="*/ 99030 w 1868643"/>
                  <a:gd name="connsiteY8" fmla="*/ 4781 h 18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643" h="1871376">
                    <a:moveTo>
                      <a:pt x="122709" y="0"/>
                    </a:moveTo>
                    <a:lnTo>
                      <a:pt x="1735220" y="0"/>
                    </a:lnTo>
                    <a:lnTo>
                      <a:pt x="1758899" y="4781"/>
                    </a:lnTo>
                    <a:cubicBezTo>
                      <a:pt x="1823391" y="32058"/>
                      <a:pt x="1868643" y="95917"/>
                      <a:pt x="1868643" y="170345"/>
                    </a:cubicBezTo>
                    <a:lnTo>
                      <a:pt x="1868643" y="1871376"/>
                    </a:lnTo>
                    <a:lnTo>
                      <a:pt x="0" y="1871376"/>
                    </a:lnTo>
                    <a:lnTo>
                      <a:pt x="0" y="111378"/>
                    </a:lnTo>
                    <a:lnTo>
                      <a:pt x="3407" y="100404"/>
                    </a:lnTo>
                    <a:cubicBezTo>
                      <a:pt x="21592" y="57409"/>
                      <a:pt x="56035" y="22966"/>
                      <a:pt x="99030" y="4781"/>
                    </a:cubicBezTo>
                    <a:close/>
                  </a:path>
                </a:pathLst>
              </a:custGeom>
              <a:ln>
                <a:noFill/>
              </a:ln>
            </p:spPr>
          </p:pic>
          <p:pic>
            <p:nvPicPr>
              <p:cNvPr id="24" name="Picture 23">
                <a:extLst>
                  <a:ext uri="{FF2B5EF4-FFF2-40B4-BE49-F238E27FC236}">
                    <a16:creationId xmlns:a16="http://schemas.microsoft.com/office/drawing/2014/main" id="{3F1B6509-9994-0A81-2A3F-3F65D6945383}"/>
                  </a:ext>
                </a:extLst>
              </p:cNvPr>
              <p:cNvPicPr>
                <a:picLocks noChangeAspect="1"/>
              </p:cNvPicPr>
              <p:nvPr/>
            </p:nvPicPr>
            <p:blipFill>
              <a:blip r:embed="rId4"/>
              <a:stretch>
                <a:fillRect/>
              </a:stretch>
            </p:blipFill>
            <p:spPr>
              <a:xfrm rot="1017027">
                <a:off x="8979400" y="3869003"/>
                <a:ext cx="1807875" cy="1667828"/>
              </a:xfrm>
              <a:prstGeom prst="rect">
                <a:avLst/>
              </a:prstGeom>
            </p:spPr>
          </p:pic>
        </p:grpSp>
      </p:grpSp>
    </p:spTree>
    <p:extLst>
      <p:ext uri="{BB962C8B-B14F-4D97-AF65-F5344CB8AC3E}">
        <p14:creationId xmlns:p14="http://schemas.microsoft.com/office/powerpoint/2010/main" val="372717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3500"/>
                            </p:stCondLst>
                            <p:childTnLst>
                              <p:par>
                                <p:cTn id="29" presetID="10" presetClass="entr" presetSubtype="0" fill="hold" nodeType="after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par>
                          <p:cTn id="40" fill="hold">
                            <p:stCondLst>
                              <p:cond delay="65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14" grpId="0" animBg="1"/>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764D1F-C14A-714E-0CD4-17B91E97813B}"/>
              </a:ext>
            </a:extLst>
          </p:cNvPr>
          <p:cNvSpPr/>
          <p:nvPr/>
        </p:nvSpPr>
        <p:spPr>
          <a:xfrm>
            <a:off x="-48126" y="0"/>
            <a:ext cx="12288252" cy="6987719"/>
          </a:xfrm>
          <a:prstGeom prst="rect">
            <a:avLst/>
          </a:prstGeom>
          <a:gradFill>
            <a:gsLst>
              <a:gs pos="48545">
                <a:srgbClr val="213962"/>
              </a:gs>
              <a:gs pos="82700">
                <a:srgbClr val="1F3A67"/>
              </a:gs>
              <a:gs pos="0">
                <a:srgbClr val="111F38"/>
              </a:gs>
              <a:gs pos="100000">
                <a:srgbClr val="2245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Parallelogram 11">
            <a:extLst>
              <a:ext uri="{FF2B5EF4-FFF2-40B4-BE49-F238E27FC236}">
                <a16:creationId xmlns:a16="http://schemas.microsoft.com/office/drawing/2014/main" id="{1B6F1FC3-D97E-2937-96CA-EE59DEEDB908}"/>
              </a:ext>
            </a:extLst>
          </p:cNvPr>
          <p:cNvSpPr/>
          <p:nvPr/>
        </p:nvSpPr>
        <p:spPr>
          <a:xfrm>
            <a:off x="7740735" y="608275"/>
            <a:ext cx="3347499" cy="5005346"/>
          </a:xfrm>
          <a:prstGeom prst="parallelogram">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2A4035B4-2695-2378-4A5D-8E6F4CA78CB9}"/>
              </a:ext>
            </a:extLst>
          </p:cNvPr>
          <p:cNvSpPr/>
          <p:nvPr/>
        </p:nvSpPr>
        <p:spPr>
          <a:xfrm>
            <a:off x="8648801" y="1244379"/>
            <a:ext cx="3347499" cy="5005346"/>
          </a:xfrm>
          <a:prstGeom prst="parallelogram">
            <a:avLst/>
          </a:prstGeom>
          <a:solidFill>
            <a:srgbClr val="E8B2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07178-943D-8B33-2ECF-F58D069547D2}"/>
              </a:ext>
            </a:extLst>
          </p:cNvPr>
          <p:cNvSpPr>
            <a:spLocks noGrp="1"/>
          </p:cNvSpPr>
          <p:nvPr>
            <p:ph type="title"/>
          </p:nvPr>
        </p:nvSpPr>
        <p:spPr>
          <a:xfrm>
            <a:off x="2010593" y="548640"/>
            <a:ext cx="7011671" cy="695739"/>
          </a:xfrm>
        </p:spPr>
        <p:txBody>
          <a:bodyPr anchor="ctr">
            <a:noAutofit/>
          </a:bodyPr>
          <a:lstStyle/>
          <a:p>
            <a:r>
              <a:rPr lang="en-NL" sz="3200" i="1" dirty="0">
                <a:solidFill>
                  <a:schemeClr val="accent4"/>
                </a:solidFill>
              </a:rPr>
              <a:t>The growth of eduGAIN federations</a:t>
            </a:r>
          </a:p>
        </p:txBody>
      </p:sp>
      <p:sp>
        <p:nvSpPr>
          <p:cNvPr id="10" name="Google Shape;828;g2b351cdb771_0_0">
            <a:extLst>
              <a:ext uri="{FF2B5EF4-FFF2-40B4-BE49-F238E27FC236}">
                <a16:creationId xmlns:a16="http://schemas.microsoft.com/office/drawing/2014/main" id="{2B677B83-0E1D-B5E4-454C-A566A0D8FED2}"/>
              </a:ext>
            </a:extLst>
          </p:cNvPr>
          <p:cNvSpPr txBox="1"/>
          <p:nvPr/>
        </p:nvSpPr>
        <p:spPr>
          <a:xfrm>
            <a:off x="9576480" y="1473877"/>
            <a:ext cx="2087700" cy="1465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6000"/>
              <a:buFont typeface="Arial"/>
              <a:buNone/>
            </a:pPr>
            <a:r>
              <a:rPr lang="en-US" sz="6000" b="1" i="0" u="none" strike="noStrike" cap="none" dirty="0">
                <a:solidFill>
                  <a:schemeClr val="accent1">
                    <a:lumMod val="50000"/>
                  </a:schemeClr>
                </a:solidFill>
                <a:latin typeface="Calibri"/>
                <a:ea typeface="Calibri"/>
                <a:cs typeface="Calibri"/>
                <a:sym typeface="Calibri"/>
              </a:rPr>
              <a:t> 79</a:t>
            </a:r>
            <a:r>
              <a:rPr lang="en-US" sz="6000" b="0" i="0" u="none" strike="noStrike" cap="none" dirty="0">
                <a:solidFill>
                  <a:schemeClr val="accent1">
                    <a:lumMod val="50000"/>
                  </a:schemeClr>
                </a:solidFill>
                <a:latin typeface="Calibri"/>
                <a:ea typeface="Calibri"/>
                <a:cs typeface="Calibri"/>
                <a:sym typeface="Calibri"/>
              </a:rPr>
              <a:t> </a:t>
            </a:r>
            <a:endParaRPr sz="6000" b="0" i="0" u="none" strike="noStrike" cap="none" dirty="0">
              <a:solidFill>
                <a:schemeClr val="accent1">
                  <a:lumMod val="50000"/>
                </a:schemeClr>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accent1">
                    <a:lumMod val="50000"/>
                  </a:schemeClr>
                </a:solidFill>
                <a:latin typeface="Calibri"/>
                <a:ea typeface="Calibri"/>
                <a:cs typeface="Calibri"/>
                <a:sym typeface="Calibri"/>
              </a:rPr>
              <a:t>Countries</a:t>
            </a:r>
            <a:endParaRPr sz="2400" b="0" i="0" u="none" strike="noStrike" cap="none" dirty="0">
              <a:solidFill>
                <a:schemeClr val="accent1">
                  <a:lumMod val="50000"/>
                </a:schemeClr>
              </a:solidFill>
              <a:latin typeface="Calibri"/>
              <a:ea typeface="Calibri"/>
              <a:cs typeface="Calibri"/>
              <a:sym typeface="Calibri"/>
            </a:endParaRPr>
          </a:p>
        </p:txBody>
      </p:sp>
      <p:sp>
        <p:nvSpPr>
          <p:cNvPr id="14" name="Parallelogram 13">
            <a:extLst>
              <a:ext uri="{FF2B5EF4-FFF2-40B4-BE49-F238E27FC236}">
                <a16:creationId xmlns:a16="http://schemas.microsoft.com/office/drawing/2014/main" id="{D77B8184-CC56-4C52-E1C6-04CBF699EF81}"/>
              </a:ext>
            </a:extLst>
          </p:cNvPr>
          <p:cNvSpPr/>
          <p:nvPr/>
        </p:nvSpPr>
        <p:spPr>
          <a:xfrm>
            <a:off x="373727" y="1325055"/>
            <a:ext cx="8621171" cy="4017734"/>
          </a:xfrm>
          <a:prstGeom prst="parallelogram">
            <a:avLst>
              <a:gd name="adj" fmla="val 170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534CB0-3BC3-84F5-E9AF-28D7F207AFA7}"/>
              </a:ext>
            </a:extLst>
          </p:cNvPr>
          <p:cNvPicPr>
            <a:picLocks noChangeAspect="1"/>
          </p:cNvPicPr>
          <p:nvPr/>
        </p:nvPicPr>
        <p:blipFill rotWithShape="1">
          <a:blip r:embed="rId2"/>
          <a:srcRect t="365"/>
          <a:stretch/>
        </p:blipFill>
        <p:spPr>
          <a:xfrm>
            <a:off x="1212430" y="1728038"/>
            <a:ext cx="7245514" cy="3447132"/>
          </a:xfrm>
          <a:prstGeom prst="rect">
            <a:avLst/>
          </a:prstGeom>
          <a:noFill/>
        </p:spPr>
      </p:pic>
      <p:pic>
        <p:nvPicPr>
          <p:cNvPr id="15" name="Picture 14" descr="A blue and orange letters on a black background&#10;&#10;Description automatically generated">
            <a:extLst>
              <a:ext uri="{FF2B5EF4-FFF2-40B4-BE49-F238E27FC236}">
                <a16:creationId xmlns:a16="http://schemas.microsoft.com/office/drawing/2014/main" id="{E927ECB4-8FEA-472E-6B4C-D15A767CB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179" y="4707898"/>
            <a:ext cx="1836761" cy="401792"/>
          </a:xfrm>
          <a:prstGeom prst="rect">
            <a:avLst/>
          </a:prstGeom>
        </p:spPr>
      </p:pic>
      <p:sp>
        <p:nvSpPr>
          <p:cNvPr id="16" name="TextBox 15">
            <a:extLst>
              <a:ext uri="{FF2B5EF4-FFF2-40B4-BE49-F238E27FC236}">
                <a16:creationId xmlns:a16="http://schemas.microsoft.com/office/drawing/2014/main" id="{9408DCC8-D5E5-4D9A-1271-66355E599E01}"/>
              </a:ext>
            </a:extLst>
          </p:cNvPr>
          <p:cNvSpPr txBox="1"/>
          <p:nvPr/>
        </p:nvSpPr>
        <p:spPr>
          <a:xfrm>
            <a:off x="5057774" y="5691921"/>
            <a:ext cx="3431356" cy="461665"/>
          </a:xfrm>
          <a:prstGeom prst="rect">
            <a:avLst/>
          </a:prstGeom>
          <a:noFill/>
        </p:spPr>
        <p:txBody>
          <a:bodyPr wrap="square" rtlCol="0">
            <a:spAutoFit/>
          </a:bodyPr>
          <a:lstStyle/>
          <a:p>
            <a:pPr algn="r"/>
            <a:r>
              <a:rPr lang="en-US" sz="2400" i="1" dirty="0" err="1">
                <a:solidFill>
                  <a:schemeClr val="accent1"/>
                </a:solidFill>
              </a:rPr>
              <a:t>edugain.org</a:t>
            </a:r>
            <a:endParaRPr lang="en-US" sz="2400" i="1" dirty="0">
              <a:solidFill>
                <a:schemeClr val="accent1"/>
              </a:solidFill>
            </a:endParaRPr>
          </a:p>
        </p:txBody>
      </p:sp>
      <p:sp>
        <p:nvSpPr>
          <p:cNvPr id="3" name="Slide Number Placeholder 2" hidden="1">
            <a:extLst>
              <a:ext uri="{FF2B5EF4-FFF2-40B4-BE49-F238E27FC236}">
                <a16:creationId xmlns:a16="http://schemas.microsoft.com/office/drawing/2014/main" id="{EC2502E5-3A57-DE68-CF80-AD1D996C0399}"/>
              </a:ext>
            </a:extLst>
          </p:cNvPr>
          <p:cNvSpPr>
            <a:spLocks noGrp="1"/>
          </p:cNvSpPr>
          <p:nvPr>
            <p:ph type="sldNum" sz="quarter" idx="4294967295"/>
          </p:nvPr>
        </p:nvSpPr>
        <p:spPr/>
        <p:txBody>
          <a:bodyPr/>
          <a:lstStyle/>
          <a:p>
            <a:pPr marL="0" lvl="0" indent="0" algn="l" rtl="0">
              <a:spcBef>
                <a:spcPts val="0"/>
              </a:spcBef>
              <a:spcAft>
                <a:spcPts val="600"/>
              </a:spcAft>
              <a:buNone/>
            </a:pPr>
            <a:fld id="{00000000-1234-1234-1234-123412341234}" type="slidenum">
              <a:rPr lang="en-GB" smtClean="0"/>
              <a:pPr marL="0" lvl="0" indent="0" algn="l" rtl="0">
                <a:spcBef>
                  <a:spcPts val="0"/>
                </a:spcBef>
                <a:spcAft>
                  <a:spcPts val="600"/>
                </a:spcAft>
                <a:buNone/>
              </a:pPr>
              <a:t>9</a:t>
            </a:fld>
            <a:endParaRPr lang="en-GB"/>
          </a:p>
        </p:txBody>
      </p:sp>
      <p:sp>
        <p:nvSpPr>
          <p:cNvPr id="9" name="Google Shape;826;g2b351cdb771_0_0">
            <a:extLst>
              <a:ext uri="{FF2B5EF4-FFF2-40B4-BE49-F238E27FC236}">
                <a16:creationId xmlns:a16="http://schemas.microsoft.com/office/drawing/2014/main" id="{BEAD3E61-2DE4-BD9E-3935-11F4EFD3CE43}"/>
              </a:ext>
            </a:extLst>
          </p:cNvPr>
          <p:cNvSpPr txBox="1"/>
          <p:nvPr/>
        </p:nvSpPr>
        <p:spPr>
          <a:xfrm>
            <a:off x="9023147" y="4096219"/>
            <a:ext cx="2187000" cy="1746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chemeClr val="accent1">
                    <a:lumMod val="50000"/>
                  </a:schemeClr>
                </a:solidFill>
                <a:latin typeface="Calibri"/>
                <a:ea typeface="Calibri"/>
                <a:cs typeface="Calibri"/>
                <a:sym typeface="Calibri"/>
              </a:rPr>
              <a:t> </a:t>
            </a:r>
            <a:r>
              <a:rPr lang="en-US" sz="3600" b="1" dirty="0">
                <a:solidFill>
                  <a:schemeClr val="accent1">
                    <a:lumMod val="50000"/>
                  </a:schemeClr>
                </a:solidFill>
                <a:latin typeface="Calibri"/>
                <a:ea typeface="Calibri"/>
                <a:cs typeface="Calibri"/>
                <a:sym typeface="Calibri"/>
              </a:rPr>
              <a:t>3</a:t>
            </a:r>
            <a:r>
              <a:rPr lang="en-US" sz="3600" b="1" i="0" u="none" strike="noStrike" cap="none" dirty="0">
                <a:solidFill>
                  <a:schemeClr val="accent1">
                    <a:lumMod val="50000"/>
                  </a:schemeClr>
                </a:solidFill>
                <a:latin typeface="Calibri"/>
                <a:ea typeface="Calibri"/>
                <a:cs typeface="Calibri"/>
                <a:sym typeface="Calibri"/>
              </a:rPr>
              <a:t>,000+</a:t>
            </a:r>
            <a:r>
              <a:rPr lang="en-US" sz="4800" b="0" i="0" u="none" strike="noStrike" cap="none" dirty="0">
                <a:solidFill>
                  <a:schemeClr val="accent1">
                    <a:lumMod val="50000"/>
                  </a:schemeClr>
                </a:solidFill>
                <a:latin typeface="Calibri"/>
                <a:ea typeface="Calibri"/>
                <a:cs typeface="Calibri"/>
                <a:sym typeface="Calibri"/>
              </a:rPr>
              <a:t> </a:t>
            </a:r>
            <a:endParaRPr sz="4800" b="0" i="0" u="none" strike="noStrike" cap="none" dirty="0">
              <a:solidFill>
                <a:schemeClr val="accent1">
                  <a:lumMod val="50000"/>
                </a:schemeClr>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100"/>
              <a:buFont typeface="Arial"/>
              <a:buNone/>
            </a:pPr>
            <a:r>
              <a:rPr lang="en-US" sz="2400" b="0" i="0" u="none" strike="noStrike" cap="none" dirty="0">
                <a:solidFill>
                  <a:schemeClr val="accent1">
                    <a:lumMod val="50000"/>
                  </a:schemeClr>
                </a:solidFill>
                <a:latin typeface="Calibri"/>
                <a:ea typeface="Calibri"/>
                <a:cs typeface="Calibri"/>
                <a:sym typeface="Calibri"/>
              </a:rPr>
              <a:t>Service </a:t>
            </a:r>
            <a:br>
              <a:rPr lang="en-US" sz="2400" b="0" i="0" u="none" strike="noStrike" cap="none" dirty="0">
                <a:solidFill>
                  <a:schemeClr val="accent1">
                    <a:lumMod val="50000"/>
                  </a:schemeClr>
                </a:solidFill>
                <a:latin typeface="Calibri"/>
                <a:ea typeface="Calibri"/>
                <a:cs typeface="Calibri"/>
                <a:sym typeface="Calibri"/>
              </a:rPr>
            </a:br>
            <a:r>
              <a:rPr lang="en-US" sz="2400" b="0" i="0" u="none" strike="noStrike" cap="none" dirty="0">
                <a:solidFill>
                  <a:schemeClr val="accent1">
                    <a:lumMod val="50000"/>
                  </a:schemeClr>
                </a:solidFill>
                <a:latin typeface="Calibri"/>
                <a:ea typeface="Calibri"/>
                <a:cs typeface="Calibri"/>
                <a:sym typeface="Calibri"/>
              </a:rPr>
              <a:t>Locations</a:t>
            </a:r>
            <a:endParaRPr sz="2400" b="0" i="0" u="none" strike="noStrike" cap="none" dirty="0">
              <a:solidFill>
                <a:schemeClr val="accent1">
                  <a:lumMod val="50000"/>
                </a:schemeClr>
              </a:solidFill>
              <a:latin typeface="Calibri"/>
              <a:ea typeface="Calibri"/>
              <a:cs typeface="Calibri"/>
              <a:sym typeface="Calibri"/>
            </a:endParaRPr>
          </a:p>
        </p:txBody>
      </p:sp>
      <p:sp>
        <p:nvSpPr>
          <p:cNvPr id="11" name="Google Shape;829;g2b351cdb771_0_0">
            <a:extLst>
              <a:ext uri="{FF2B5EF4-FFF2-40B4-BE49-F238E27FC236}">
                <a16:creationId xmlns:a16="http://schemas.microsoft.com/office/drawing/2014/main" id="{1C34045A-99B2-BD25-AECF-F6CE77F3A8FB}"/>
              </a:ext>
            </a:extLst>
          </p:cNvPr>
          <p:cNvSpPr txBox="1"/>
          <p:nvPr/>
        </p:nvSpPr>
        <p:spPr>
          <a:xfrm>
            <a:off x="9288790" y="2819672"/>
            <a:ext cx="1910100" cy="1472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dirty="0">
                <a:solidFill>
                  <a:schemeClr val="accent1">
                    <a:lumMod val="50000"/>
                  </a:schemeClr>
                </a:solidFill>
                <a:latin typeface="Calibri"/>
                <a:ea typeface="Calibri"/>
                <a:cs typeface="Calibri"/>
                <a:sym typeface="Calibri"/>
              </a:rPr>
              <a:t> 5,600</a:t>
            </a:r>
            <a:r>
              <a:rPr lang="en-US" sz="3600" b="1" i="0" u="none" strike="noStrike" cap="none" dirty="0">
                <a:solidFill>
                  <a:schemeClr val="accent1">
                    <a:lumMod val="50000"/>
                  </a:schemeClr>
                </a:solidFill>
                <a:latin typeface="Calibri"/>
                <a:ea typeface="Calibri"/>
                <a:cs typeface="Calibri"/>
                <a:sym typeface="Calibri"/>
              </a:rPr>
              <a:t>+</a:t>
            </a:r>
            <a:r>
              <a:rPr lang="en-US" sz="4800" b="0" i="0" u="none" strike="noStrike" cap="none" dirty="0">
                <a:solidFill>
                  <a:schemeClr val="accent1">
                    <a:lumMod val="50000"/>
                  </a:schemeClr>
                </a:solidFill>
                <a:latin typeface="Calibri"/>
                <a:ea typeface="Calibri"/>
                <a:cs typeface="Calibri"/>
                <a:sym typeface="Calibri"/>
              </a:rPr>
              <a:t> </a:t>
            </a:r>
            <a:endParaRPr sz="4800" b="0" i="0" u="none" strike="noStrike" cap="none" dirty="0">
              <a:solidFill>
                <a:schemeClr val="accent1">
                  <a:lumMod val="50000"/>
                </a:schemeClr>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accent1">
                    <a:lumMod val="50000"/>
                  </a:schemeClr>
                </a:solidFill>
                <a:latin typeface="Calibri"/>
                <a:ea typeface="Calibri"/>
                <a:cs typeface="Calibri"/>
                <a:sym typeface="Calibri"/>
              </a:rPr>
              <a:t>Institutions</a:t>
            </a:r>
            <a:endParaRPr sz="2400" b="0" i="0" u="none" strike="noStrike" cap="none" dirty="0">
              <a:solidFill>
                <a:schemeClr val="accent1">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75398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5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10" grpId="0"/>
      <p:bldP spid="14" grpId="0" animBg="1"/>
      <p:bldP spid="16"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 Presentation Template - August 2017.potx" id="{D619A71B-72F6-4017-9642-8E046705272E}" vid="{94030387-6E4E-45DC-8C13-3496BB4EE5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GEANT Presentation Template - August 2017</Template>
  <TotalTime>54397</TotalTime>
  <Words>1043</Words>
  <Application>Microsoft Office PowerPoint</Application>
  <PresentationFormat>Widescreen</PresentationFormat>
  <Paragraphs>145</Paragraphs>
  <Slides>13</Slides>
  <Notes>7</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GÉANT – a Bottom-Up Membership Association since 1993</vt:lpstr>
      <vt:lpstr>PowerPoint Presentation</vt:lpstr>
      <vt:lpstr>PowerPoint Presentation</vt:lpstr>
      <vt:lpstr>Connectivity of NRENs in Africa</vt:lpstr>
      <vt:lpstr>PowerPoint Presentation</vt:lpstr>
      <vt:lpstr>                       eduroam Service uptake: National Roaming Operators (NROs)  </vt:lpstr>
      <vt:lpstr>The growth of eduGAIN federations</vt:lpstr>
      <vt:lpstr>Trust and Identity Services for the European Research Community</vt:lpstr>
      <vt:lpstr>PowerPoint Presentation</vt:lpstr>
      <vt:lpstr>PowerPoint Presentation</vt:lpstr>
      <vt:lpstr>PowerPoint Presentation</vt:lpstr>
    </vt:vector>
  </TitlesOfParts>
  <Company>DANTE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Meloni</dc:creator>
  <cp:lastModifiedBy>IBEAS Maria</cp:lastModifiedBy>
  <cp:revision>186</cp:revision>
  <dcterms:created xsi:type="dcterms:W3CDTF">2018-03-16T12:13:33Z</dcterms:created>
  <dcterms:modified xsi:type="dcterms:W3CDTF">2024-06-24T10:06:15Z</dcterms:modified>
</cp:coreProperties>
</file>